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263" r:id="rId2"/>
    <p:sldId id="446" r:id="rId3"/>
    <p:sldId id="476" r:id="rId4"/>
    <p:sldId id="477" r:id="rId5"/>
    <p:sldId id="318" r:id="rId6"/>
    <p:sldId id="495" r:id="rId7"/>
    <p:sldId id="496" r:id="rId8"/>
    <p:sldId id="497" r:id="rId9"/>
    <p:sldId id="498" r:id="rId10"/>
    <p:sldId id="499" r:id="rId11"/>
    <p:sldId id="500" r:id="rId12"/>
    <p:sldId id="538" r:id="rId13"/>
    <p:sldId id="469" r:id="rId14"/>
    <p:sldId id="494" r:id="rId15"/>
    <p:sldId id="478" r:id="rId16"/>
    <p:sldId id="493" r:id="rId17"/>
    <p:sldId id="537" r:id="rId18"/>
    <p:sldId id="480" r:id="rId19"/>
    <p:sldId id="484" r:id="rId20"/>
    <p:sldId id="489" r:id="rId21"/>
    <p:sldId id="491" r:id="rId22"/>
    <p:sldId id="286" r:id="rId23"/>
    <p:sldId id="536" r:id="rId24"/>
    <p:sldId id="444" r:id="rId2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D34"/>
    <a:srgbClr val="5E635D"/>
    <a:srgbClr val="FFFFFF"/>
    <a:srgbClr val="C32013"/>
    <a:srgbClr val="517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0" autoAdjust="0"/>
    <p:restoredTop sz="94660" autoAdjust="0"/>
  </p:normalViewPr>
  <p:slideViewPr>
    <p:cSldViewPr snapToGrid="0">
      <p:cViewPr varScale="1">
        <p:scale>
          <a:sx n="78" d="100"/>
          <a:sy n="78" d="100"/>
        </p:scale>
        <p:origin x="13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655F2-8040-4B6F-80AD-2C9A415CCA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E6863-9FDA-4692-9F48-A6C494265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2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568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466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587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6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627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03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406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121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0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0660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841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0EA5-95DF-4F22-A375-1A2256CE2E54}" type="datetimeFigureOut">
              <a:rPr lang="tr-TR" smtClean="0"/>
              <a:t>26.09.2025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73838-56D9-4E90-A386-4186089FB25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145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fef.omu.edu.tr/en" TargetMode="External"/><Relationship Id="rId13" Type="http://schemas.openxmlformats.org/officeDocument/2006/relationships/hyperlink" Target="https://itbf.omu.edu.tr/" TargetMode="External"/><Relationship Id="rId18" Type="http://schemas.openxmlformats.org/officeDocument/2006/relationships/hyperlink" Target="https://turizm.omu.edu.tr/en" TargetMode="External"/><Relationship Id="rId3" Type="http://schemas.openxmlformats.org/officeDocument/2006/relationships/hyperlink" Target="https://hukuk.omu.edu.tr/en" TargetMode="External"/><Relationship Id="rId21" Type="http://schemas.openxmlformats.org/officeDocument/2006/relationships/hyperlink" Target="https://ziraat.omu.edu.tr/en" TargetMode="External"/><Relationship Id="rId7" Type="http://schemas.openxmlformats.org/officeDocument/2006/relationships/hyperlink" Target="https://egitim.omu.edu.tr/en" TargetMode="External"/><Relationship Id="rId12" Type="http://schemas.openxmlformats.org/officeDocument/2006/relationships/hyperlink" Target="https://iletisim.omu.edu.tr/en" TargetMode="External"/><Relationship Id="rId17" Type="http://schemas.openxmlformats.org/officeDocument/2006/relationships/hyperlink" Target="https://tip.omu.edu.tr/en" TargetMode="External"/><Relationship Id="rId2" Type="http://schemas.openxmlformats.org/officeDocument/2006/relationships/image" Target="../media/image5.png"/><Relationship Id="rId16" Type="http://schemas.openxmlformats.org/officeDocument/2006/relationships/hyperlink" Target="https://ssbf.omu.edu.tr/en" TargetMode="External"/><Relationship Id="rId20" Type="http://schemas.openxmlformats.org/officeDocument/2006/relationships/hyperlink" Target="https://sbf.omu.edu.tr/en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czacilik.omu.edu.tr/en" TargetMode="External"/><Relationship Id="rId11" Type="http://schemas.openxmlformats.org/officeDocument/2006/relationships/hyperlink" Target="https://ilahiyat.omu.edu.tr/en" TargetMode="External"/><Relationship Id="rId5" Type="http://schemas.openxmlformats.org/officeDocument/2006/relationships/hyperlink" Target="https://dis.omu.edu.tr/en" TargetMode="External"/><Relationship Id="rId15" Type="http://schemas.openxmlformats.org/officeDocument/2006/relationships/hyperlink" Target="https://muhendislik.omu.edu.tr/en" TargetMode="External"/><Relationship Id="rId10" Type="http://schemas.openxmlformats.org/officeDocument/2006/relationships/hyperlink" Target="https://iibf.omu.edu.tr/en" TargetMode="External"/><Relationship Id="rId19" Type="http://schemas.openxmlformats.org/officeDocument/2006/relationships/hyperlink" Target="https://veteriner.omu.edu.tr/en" TargetMode="External"/><Relationship Id="rId4" Type="http://schemas.openxmlformats.org/officeDocument/2006/relationships/hyperlink" Target="https://citbf.omu.edu.tr/en" TargetMode="External"/><Relationship Id="rId9" Type="http://schemas.openxmlformats.org/officeDocument/2006/relationships/hyperlink" Target="https://guzelsanatlar.omu.edu.tr/en" TargetMode="External"/><Relationship Id="rId14" Type="http://schemas.openxmlformats.org/officeDocument/2006/relationships/hyperlink" Target="https://mimarlik.omu.edu.tr/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5" y="3484781"/>
            <a:ext cx="2174789" cy="1033025"/>
          </a:xfr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41" cy="685800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4231662" y="1644829"/>
            <a:ext cx="4747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Ondokuz</a:t>
            </a:r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Mayıs</a:t>
            </a:r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University</a:t>
            </a:r>
            <a:endParaRPr lang="tr-TR" altLang="ja-JP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endParaRPr lang="tr-TR" altLang="ja-JP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r>
              <a:rPr lang="tr-TR" sz="2400" b="1" dirty="0" err="1" smtClean="0">
                <a:solidFill>
                  <a:srgbClr val="AB001A"/>
                </a:solidFill>
              </a:rPr>
              <a:t>You</a:t>
            </a:r>
            <a:r>
              <a:rPr lang="tr-TR" sz="2400" b="1" dirty="0" smtClean="0">
                <a:solidFill>
                  <a:srgbClr val="AB001A"/>
                </a:solidFill>
              </a:rPr>
              <a:t> </a:t>
            </a:r>
            <a:r>
              <a:rPr lang="tr-TR" sz="2400" b="1" dirty="0" err="1" smtClean="0">
                <a:solidFill>
                  <a:srgbClr val="AB001A"/>
                </a:solidFill>
              </a:rPr>
              <a:t>are</a:t>
            </a:r>
            <a:r>
              <a:rPr lang="tr-TR" sz="2400" b="1" dirty="0" smtClean="0">
                <a:solidFill>
                  <a:srgbClr val="AB001A"/>
                </a:solidFill>
              </a:rPr>
              <a:t> </a:t>
            </a:r>
            <a:r>
              <a:rPr lang="tr-TR" sz="2400" b="1" dirty="0" err="1" smtClean="0">
                <a:solidFill>
                  <a:srgbClr val="AB001A"/>
                </a:solidFill>
              </a:rPr>
              <a:t>all</a:t>
            </a:r>
            <a:r>
              <a:rPr lang="tr-TR" sz="2400" b="1" dirty="0" smtClean="0">
                <a:solidFill>
                  <a:srgbClr val="AB001A"/>
                </a:solidFill>
              </a:rPr>
              <a:t> </a:t>
            </a:r>
            <a:r>
              <a:rPr lang="tr-TR" sz="2400" b="1" dirty="0" err="1">
                <a:solidFill>
                  <a:srgbClr val="AB001A"/>
                </a:solidFill>
              </a:rPr>
              <a:t>v</a:t>
            </a:r>
            <a:r>
              <a:rPr lang="tr-TR" sz="2400" b="1" dirty="0" err="1" smtClean="0">
                <a:solidFill>
                  <a:srgbClr val="AB001A"/>
                </a:solidFill>
              </a:rPr>
              <a:t>ery</a:t>
            </a:r>
            <a:r>
              <a:rPr lang="tr-TR" sz="2400" b="1" dirty="0" smtClean="0">
                <a:solidFill>
                  <a:srgbClr val="AB001A"/>
                </a:solidFill>
              </a:rPr>
              <a:t> </a:t>
            </a:r>
            <a:r>
              <a:rPr lang="tr-TR" sz="2400" b="1" dirty="0" err="1" smtClean="0">
                <a:solidFill>
                  <a:srgbClr val="AB001A"/>
                </a:solidFill>
              </a:rPr>
              <a:t>Welcome</a:t>
            </a:r>
            <a:endParaRPr lang="tr-TR" sz="2400" b="1" dirty="0">
              <a:solidFill>
                <a:srgbClr val="AB001A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91" y="3456604"/>
            <a:ext cx="2193533" cy="21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3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885187" y="545641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434895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435609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6" y="545641"/>
            <a:ext cx="1132598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7" y="578048"/>
            <a:ext cx="5010533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dirty="0">
                <a:solidFill>
                  <a:srgbClr val="152B64"/>
                </a:solidFill>
              </a:rPr>
              <a:t>SAMSUN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4" name="2 İçerik Yer Tutucusu"/>
          <p:cNvSpPr txBox="1">
            <a:spLocks/>
          </p:cNvSpPr>
          <p:nvPr/>
        </p:nvSpPr>
        <p:spPr>
          <a:xfrm>
            <a:off x="4348716" y="1431597"/>
            <a:ext cx="4580165" cy="350162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100" dirty="0"/>
              <a:t>The founder of </a:t>
            </a:r>
            <a:r>
              <a:rPr lang="tr-TR" altLang="en-US" sz="2100" dirty="0" err="1"/>
              <a:t>the</a:t>
            </a:r>
            <a:r>
              <a:rPr lang="tr-TR" altLang="en-US" sz="2100" dirty="0"/>
              <a:t> </a:t>
            </a:r>
            <a:r>
              <a:rPr lang="en-US" altLang="en-US" sz="2100" dirty="0"/>
              <a:t>Republic</a:t>
            </a:r>
            <a:r>
              <a:rPr lang="tr-TR" altLang="en-US" sz="2100" dirty="0"/>
              <a:t> of </a:t>
            </a:r>
            <a:r>
              <a:rPr lang="tr-TR" altLang="en-US" sz="2100" dirty="0" err="1"/>
              <a:t>Turkey</a:t>
            </a:r>
            <a:r>
              <a:rPr lang="tr-TR" altLang="en-US" sz="2100" dirty="0"/>
              <a:t>,</a:t>
            </a:r>
            <a:r>
              <a:rPr lang="en-US" altLang="en-US" sz="2100" dirty="0"/>
              <a:t> </a:t>
            </a:r>
            <a:r>
              <a:rPr lang="tr-TR" altLang="en-US" sz="2100" dirty="0"/>
              <a:t>Mustafa Kemal </a:t>
            </a:r>
            <a:r>
              <a:rPr lang="en-US" altLang="en-US" sz="2100" dirty="0"/>
              <a:t>Atatürk initiated the “War of Independence” on </a:t>
            </a:r>
            <a:r>
              <a:rPr lang="tr-TR" altLang="en-US" sz="2100" dirty="0"/>
              <a:t>                  </a:t>
            </a:r>
            <a:r>
              <a:rPr lang="en-US" altLang="en-US" sz="2100" dirty="0"/>
              <a:t>19 May 1919 in Samsun. Because of this, Samsun is also called the “</a:t>
            </a:r>
            <a:r>
              <a:rPr lang="en-US" altLang="en-US" sz="2100" b="1" dirty="0"/>
              <a:t>City of </a:t>
            </a:r>
            <a:r>
              <a:rPr lang="en-US" altLang="en-US" sz="2100" b="1" dirty="0" err="1"/>
              <a:t>Ondokuz</a:t>
            </a:r>
            <a:r>
              <a:rPr lang="en-US" altLang="en-US" sz="2100" b="1" dirty="0"/>
              <a:t> </a:t>
            </a:r>
            <a:r>
              <a:rPr lang="en-US" altLang="en-US" sz="2100" b="1" dirty="0" err="1"/>
              <a:t>Mayıs</a:t>
            </a:r>
            <a:r>
              <a:rPr lang="en-US" altLang="en-US" sz="2100" dirty="0"/>
              <a:t>”</a:t>
            </a:r>
            <a:r>
              <a:rPr lang="tr-TR" altLang="en-US" sz="2100" dirty="0"/>
              <a:t>.</a:t>
            </a:r>
            <a:endParaRPr lang="en-US" altLang="en-US" sz="2100" dirty="0"/>
          </a:p>
          <a:p>
            <a:endParaRPr lang="tr-TR" altLang="en-US" sz="2100" dirty="0"/>
          </a:p>
        </p:txBody>
      </p:sp>
      <p:pic>
        <p:nvPicPr>
          <p:cNvPr id="15" name="Picture 3" descr="Atatürk Heyke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29" y="1346200"/>
            <a:ext cx="4143587" cy="41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885187" y="507541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396795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397509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7" y="507541"/>
            <a:ext cx="2929193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7" y="545641"/>
            <a:ext cx="5010533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Samsun </a:t>
            </a:r>
            <a:r>
              <a:rPr lang="tr-TR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also</a:t>
            </a:r>
            <a:r>
              <a:rPr lang="tr-TR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famous</a:t>
            </a:r>
            <a:r>
              <a:rPr lang="tr-TR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for….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305427" y="1002104"/>
            <a:ext cx="3669221" cy="3849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altLang="en-US" sz="1600" dirty="0"/>
          </a:p>
          <a:p>
            <a:r>
              <a:rPr lang="tr-TR" altLang="en-US" sz="2000" dirty="0" err="1"/>
              <a:t>History</a:t>
            </a:r>
            <a:r>
              <a:rPr lang="tr-TR" altLang="en-US" sz="2000" dirty="0"/>
              <a:t> </a:t>
            </a:r>
            <a:r>
              <a:rPr lang="tr-TR" altLang="en-US" sz="2000" dirty="0" err="1"/>
              <a:t>that</a:t>
            </a:r>
            <a:r>
              <a:rPr lang="tr-TR" altLang="en-US" sz="2000" dirty="0"/>
              <a:t> </a:t>
            </a:r>
            <a:r>
              <a:rPr lang="tr-TR" altLang="en-US" sz="2000" dirty="0" err="1"/>
              <a:t>dates</a:t>
            </a:r>
            <a:r>
              <a:rPr lang="tr-TR" altLang="en-US" sz="2000" dirty="0"/>
              <a:t> </a:t>
            </a:r>
            <a:r>
              <a:rPr lang="tr-TR" altLang="en-US" sz="2000" dirty="0" err="1"/>
              <a:t>back</a:t>
            </a:r>
            <a:r>
              <a:rPr lang="tr-TR" altLang="en-US" sz="2000" dirty="0"/>
              <a:t> </a:t>
            </a:r>
            <a:r>
              <a:rPr lang="tr-TR" altLang="en-US" sz="2000" dirty="0" err="1"/>
              <a:t>to</a:t>
            </a:r>
            <a:r>
              <a:rPr lang="tr-TR" altLang="en-US" sz="2000" dirty="0"/>
              <a:t> 7th Century B.C</a:t>
            </a:r>
          </a:p>
          <a:p>
            <a:r>
              <a:rPr lang="tr-TR" altLang="en-US" sz="2000" dirty="0" err="1"/>
              <a:t>Legend</a:t>
            </a:r>
            <a:r>
              <a:rPr lang="tr-TR" altLang="en-US" sz="2000" dirty="0"/>
              <a:t> </a:t>
            </a:r>
            <a:r>
              <a:rPr lang="tr-TR" altLang="en-US" sz="2000" dirty="0" err="1"/>
              <a:t>that</a:t>
            </a:r>
            <a:r>
              <a:rPr lang="tr-TR" altLang="en-US" sz="2000" dirty="0"/>
              <a:t> </a:t>
            </a:r>
            <a:r>
              <a:rPr lang="tr-TR" altLang="en-US" sz="2000" dirty="0" err="1"/>
              <a:t>the</a:t>
            </a:r>
            <a:r>
              <a:rPr lang="tr-TR" altLang="en-US" sz="2000" dirty="0"/>
              <a:t> </a:t>
            </a:r>
            <a:r>
              <a:rPr lang="tr-TR" altLang="en-US" sz="2000" dirty="0" err="1"/>
              <a:t>Amazons</a:t>
            </a:r>
            <a:r>
              <a:rPr lang="tr-TR" altLang="en-US" sz="2000" dirty="0"/>
              <a:t> </a:t>
            </a:r>
            <a:r>
              <a:rPr lang="tr-TR" altLang="en-US" sz="2000" dirty="0" err="1"/>
              <a:t>lived</a:t>
            </a:r>
            <a:r>
              <a:rPr lang="tr-TR" altLang="en-US" sz="2000" dirty="0"/>
              <a:t> in Terme, Samsun</a:t>
            </a:r>
          </a:p>
          <a:p>
            <a:r>
              <a:rPr lang="tr-TR" altLang="en-US" sz="2000" dirty="0" err="1"/>
              <a:t>Thermal</a:t>
            </a:r>
            <a:r>
              <a:rPr lang="tr-TR" altLang="en-US" sz="2000" dirty="0"/>
              <a:t> </a:t>
            </a:r>
            <a:r>
              <a:rPr lang="tr-TR" altLang="en-US" sz="2000" dirty="0" err="1"/>
              <a:t>springs</a:t>
            </a:r>
            <a:r>
              <a:rPr lang="tr-TR" altLang="en-US" sz="2000" dirty="0"/>
              <a:t> in Havza </a:t>
            </a:r>
            <a:r>
              <a:rPr lang="tr-TR" altLang="en-US" sz="2000" dirty="0" err="1"/>
              <a:t>and</a:t>
            </a:r>
            <a:r>
              <a:rPr lang="tr-TR" altLang="en-US" sz="2000" dirty="0"/>
              <a:t> Ladik</a:t>
            </a:r>
          </a:p>
          <a:p>
            <a:r>
              <a:rPr lang="tr-TR" altLang="en-US" sz="2000" dirty="0" err="1"/>
              <a:t>Annual</a:t>
            </a:r>
            <a:r>
              <a:rPr lang="tr-TR" altLang="en-US" sz="2000" dirty="0"/>
              <a:t> International Folk </a:t>
            </a:r>
            <a:r>
              <a:rPr lang="tr-TR" altLang="en-US" sz="2000" dirty="0" err="1"/>
              <a:t>Dancing</a:t>
            </a:r>
            <a:r>
              <a:rPr lang="tr-TR" altLang="en-US" sz="2000" dirty="0"/>
              <a:t> Festival</a:t>
            </a:r>
          </a:p>
          <a:p>
            <a:r>
              <a:rPr lang="tr-TR" altLang="en-US" sz="2000" dirty="0"/>
              <a:t>Samsun “Pide” </a:t>
            </a:r>
            <a:r>
              <a:rPr lang="tr-TR" altLang="en-US" sz="2000" dirty="0" err="1"/>
              <a:t>and</a:t>
            </a:r>
            <a:r>
              <a:rPr lang="tr-TR" altLang="en-US" sz="2000" dirty="0"/>
              <a:t> “Simit”</a:t>
            </a:r>
          </a:p>
          <a:p>
            <a:endParaRPr lang="en-US" altLang="en-US" sz="1800" dirty="0"/>
          </a:p>
        </p:txBody>
      </p:sp>
      <p:pic>
        <p:nvPicPr>
          <p:cNvPr id="17" name="İçerik Yer Tutucusu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2" y="1282700"/>
            <a:ext cx="4913475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58977" y="2757792"/>
            <a:ext cx="5981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dirty="0"/>
              <a:t>Samsun also has a very mild climate and l can say that the coldest it can get in Winter is 3ºC during the day. It has a lot of sunshine and it is possible to go for a </a:t>
            </a:r>
            <a:r>
              <a:rPr lang="tr-TR" dirty="0" err="1"/>
              <a:t>walk</a:t>
            </a:r>
            <a:r>
              <a:rPr lang="en-AU" dirty="0"/>
              <a:t> in the beach even in winter.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14" y="506077"/>
            <a:ext cx="22193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xper31\Desktop\ERASMUS+\Student Guide\Guide yeni resimler\yeni resim\OMU_giris_drone_renk-DJI_0062_kucu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537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3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885187" y="8404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7297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7304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6" y="840465"/>
            <a:ext cx="1132598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7" y="859721"/>
            <a:ext cx="5010533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About OMU…..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pic>
        <p:nvPicPr>
          <p:cNvPr id="13" name="Picture 8" descr="C:\Documents and Settings\UltraXP\Desktop\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7" y="1965795"/>
            <a:ext cx="3482475" cy="344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6 Dikdörtgen"/>
          <p:cNvSpPr>
            <a:spLocks noChangeArrowheads="1"/>
          </p:cNvSpPr>
          <p:nvPr/>
        </p:nvSpPr>
        <p:spPr bwMode="auto">
          <a:xfrm>
            <a:off x="4445453" y="1887845"/>
            <a:ext cx="420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  <a:cs typeface="+mn-cs"/>
              </a:rPr>
              <a:t>Ondokuz Mayıs University is a state university founded in 1975 in Samsun.</a:t>
            </a:r>
          </a:p>
        </p:txBody>
      </p:sp>
      <p:sp>
        <p:nvSpPr>
          <p:cNvPr id="16" name="9 Dikdörtgen"/>
          <p:cNvSpPr>
            <a:spLocks noChangeArrowheads="1"/>
          </p:cNvSpPr>
          <p:nvPr/>
        </p:nvSpPr>
        <p:spPr bwMode="auto">
          <a:xfrm>
            <a:off x="4445453" y="2614196"/>
            <a:ext cx="42005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+mn-lt"/>
                <a:cs typeface="+mn-cs"/>
              </a:rPr>
              <a:t>Ondokuz Mayıs University is one of the leading universities in Turkey in terms of staff quality and number, academic and social facilities and infrastructure. </a:t>
            </a:r>
            <a:r>
              <a:rPr lang="tr-TR" altLang="en-US" sz="1800" dirty="0">
                <a:latin typeface="+mn-lt"/>
                <a:cs typeface="+mn-cs"/>
              </a:rPr>
              <a:t>R</a:t>
            </a:r>
            <a:r>
              <a:rPr lang="en-US" altLang="en-US" sz="1800" dirty="0" err="1">
                <a:latin typeface="+mn-lt"/>
                <a:cs typeface="+mn-cs"/>
              </a:rPr>
              <a:t>egarding</a:t>
            </a:r>
            <a:r>
              <a:rPr lang="tr-TR" altLang="en-US" sz="1800" dirty="0">
                <a:latin typeface="+mn-lt"/>
                <a:cs typeface="+mn-cs"/>
              </a:rPr>
              <a:t> </a:t>
            </a:r>
            <a:r>
              <a:rPr lang="en-US" altLang="en-US" sz="1800" dirty="0">
                <a:latin typeface="+mn-lt"/>
                <a:cs typeface="+mn-cs"/>
              </a:rPr>
              <a:t>accommodation, transportation, sports facilities, cultural and social environment, our university provides a happy and productive environment to both students and staff.</a:t>
            </a:r>
          </a:p>
        </p:txBody>
      </p:sp>
    </p:spTree>
    <p:extLst>
      <p:ext uri="{BB962C8B-B14F-4D97-AF65-F5344CB8AC3E}">
        <p14:creationId xmlns:p14="http://schemas.microsoft.com/office/powerpoint/2010/main" val="15421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8" y="1310365"/>
            <a:ext cx="2357240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53478" y="1310365"/>
            <a:ext cx="3105502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/>
              <a:t>Ondokuz</a:t>
            </a:r>
            <a:r>
              <a:rPr lang="en-US" sz="3000" b="1" dirty="0"/>
              <a:t> </a:t>
            </a:r>
            <a:r>
              <a:rPr lang="en-US" sz="3000" b="1" dirty="0" err="1"/>
              <a:t>Mayıs</a:t>
            </a:r>
            <a:r>
              <a:rPr lang="en-US" sz="3000" b="1" dirty="0"/>
              <a:t> University Today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2511" y="1963264"/>
            <a:ext cx="3987437" cy="23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altLang="en-US" sz="2100" dirty="0">
                <a:solidFill>
                  <a:srgbClr val="3366FF"/>
                </a:solidFill>
              </a:rPr>
              <a:t>19</a:t>
            </a:r>
            <a:r>
              <a:rPr lang="en-US" altLang="en-US" sz="2100" dirty="0">
                <a:solidFill>
                  <a:srgbClr val="3366FF"/>
                </a:solidFill>
              </a:rPr>
              <a:t> </a:t>
            </a:r>
            <a:r>
              <a:rPr lang="tr-TR" altLang="en-US" sz="2100" dirty="0"/>
              <a:t>F</a:t>
            </a:r>
            <a:r>
              <a:rPr lang="en-US" altLang="en-US" sz="2100" dirty="0" err="1"/>
              <a:t>aculties</a:t>
            </a:r>
            <a:endParaRPr lang="en-US" altLang="en-US" sz="2100" dirty="0"/>
          </a:p>
          <a:p>
            <a:pPr>
              <a:defRPr/>
            </a:pPr>
            <a:r>
              <a:rPr lang="en-US" altLang="en-US" sz="2100" dirty="0">
                <a:solidFill>
                  <a:srgbClr val="3366FF"/>
                </a:solidFill>
              </a:rPr>
              <a:t>1 </a:t>
            </a:r>
            <a:r>
              <a:rPr lang="tr-TR" altLang="en-US" sz="2100" dirty="0">
                <a:solidFill>
                  <a:srgbClr val="3366FF"/>
                </a:solidFill>
              </a:rPr>
              <a:t> </a:t>
            </a:r>
            <a:r>
              <a:rPr lang="tr-TR" altLang="en-US" sz="2100" dirty="0"/>
              <a:t>C</a:t>
            </a:r>
            <a:r>
              <a:rPr lang="en-US" altLang="en-US" sz="2100" dirty="0" err="1"/>
              <a:t>onservato</a:t>
            </a:r>
            <a:r>
              <a:rPr lang="tr-TR" altLang="en-US" sz="2100" dirty="0"/>
              <a:t>ire</a:t>
            </a:r>
          </a:p>
          <a:p>
            <a:pPr>
              <a:defRPr/>
            </a:pPr>
            <a:r>
              <a:rPr lang="tr-TR" altLang="en-US" sz="2100" dirty="0">
                <a:solidFill>
                  <a:srgbClr val="3366FF"/>
                </a:solidFill>
              </a:rPr>
              <a:t>1</a:t>
            </a:r>
            <a:r>
              <a:rPr lang="tr-TR" altLang="en-US" sz="2100" dirty="0"/>
              <a:t>  </a:t>
            </a:r>
            <a:r>
              <a:rPr lang="tr-TR" altLang="en-US" sz="2100" dirty="0" err="1"/>
              <a:t>Colleges</a:t>
            </a:r>
            <a:r>
              <a:rPr lang="tr-TR" altLang="en-US" sz="2100" dirty="0"/>
              <a:t> (First </a:t>
            </a:r>
            <a:r>
              <a:rPr lang="tr-TR" altLang="en-US" sz="2100" dirty="0" err="1"/>
              <a:t>Cycle</a:t>
            </a:r>
            <a:r>
              <a:rPr lang="tr-TR" altLang="en-US" sz="2100" dirty="0"/>
              <a:t>)</a:t>
            </a:r>
            <a:endParaRPr lang="en-US" altLang="en-US" sz="2100" dirty="0"/>
          </a:p>
          <a:p>
            <a:pPr>
              <a:defRPr/>
            </a:pPr>
            <a:r>
              <a:rPr lang="en-US" altLang="en-US" sz="2100" dirty="0">
                <a:solidFill>
                  <a:srgbClr val="3366FF"/>
                </a:solidFill>
              </a:rPr>
              <a:t>1</a:t>
            </a:r>
            <a:r>
              <a:rPr lang="tr-TR" altLang="en-US" sz="2100" dirty="0">
                <a:solidFill>
                  <a:srgbClr val="3366FF"/>
                </a:solidFill>
              </a:rPr>
              <a:t>2</a:t>
            </a:r>
            <a:r>
              <a:rPr lang="tr-TR" altLang="en-US" sz="2100" dirty="0"/>
              <a:t>V</a:t>
            </a:r>
            <a:r>
              <a:rPr lang="en-US" altLang="en-US" sz="2100" dirty="0" err="1"/>
              <a:t>ocational</a:t>
            </a:r>
            <a:r>
              <a:rPr lang="en-US" altLang="en-US" sz="2100" dirty="0"/>
              <a:t> schools</a:t>
            </a:r>
            <a:r>
              <a:rPr lang="tr-TR" altLang="en-US" sz="2100" dirty="0"/>
              <a:t> (</a:t>
            </a:r>
            <a:r>
              <a:rPr lang="tr-TR" altLang="en-US" sz="2100" dirty="0" err="1"/>
              <a:t>short</a:t>
            </a:r>
            <a:r>
              <a:rPr lang="tr-TR" altLang="en-US" sz="2100" dirty="0"/>
              <a:t> </a:t>
            </a:r>
            <a:r>
              <a:rPr lang="tr-TR" altLang="en-US" sz="2100" dirty="0" err="1"/>
              <a:t>cycle</a:t>
            </a:r>
            <a:r>
              <a:rPr lang="tr-TR" altLang="en-US" sz="2100" dirty="0"/>
              <a:t>)</a:t>
            </a:r>
            <a:endParaRPr lang="en-US" altLang="en-US" sz="2100" dirty="0"/>
          </a:p>
          <a:p>
            <a:pPr>
              <a:defRPr/>
            </a:pPr>
            <a:r>
              <a:rPr lang="tr-TR" altLang="en-US" sz="2100" dirty="0">
                <a:solidFill>
                  <a:srgbClr val="3366FF"/>
                </a:solidFill>
              </a:rPr>
              <a:t>2</a:t>
            </a:r>
            <a:r>
              <a:rPr lang="en-US" altLang="en-US" sz="2100" dirty="0">
                <a:solidFill>
                  <a:srgbClr val="3366FF"/>
                </a:solidFill>
              </a:rPr>
              <a:t> </a:t>
            </a:r>
            <a:r>
              <a:rPr lang="tr-TR" altLang="en-US" sz="2100" dirty="0">
                <a:solidFill>
                  <a:srgbClr val="3366FF"/>
                </a:solidFill>
              </a:rPr>
              <a:t>  </a:t>
            </a:r>
            <a:r>
              <a:rPr lang="tr-TR" altLang="en-US" sz="2100" dirty="0" err="1"/>
              <a:t>Graduate</a:t>
            </a:r>
            <a:r>
              <a:rPr lang="tr-TR" altLang="en-US" sz="2100" dirty="0"/>
              <a:t> Schools</a:t>
            </a:r>
          </a:p>
          <a:p>
            <a:pPr>
              <a:defRPr/>
            </a:pPr>
            <a:r>
              <a:rPr lang="tr-TR" altLang="en-US" sz="2100" dirty="0">
                <a:solidFill>
                  <a:srgbClr val="3366FF"/>
                </a:solidFill>
              </a:rPr>
              <a:t>28</a:t>
            </a:r>
            <a:r>
              <a:rPr lang="tr-TR" altLang="en-US" sz="2100" dirty="0"/>
              <a:t> </a:t>
            </a:r>
            <a:r>
              <a:rPr lang="tr-TR" altLang="en-US" sz="2100" dirty="0" err="1"/>
              <a:t>Research</a:t>
            </a:r>
            <a:r>
              <a:rPr lang="tr-TR" altLang="en-US" sz="2100" dirty="0"/>
              <a:t> </a:t>
            </a:r>
            <a:r>
              <a:rPr lang="tr-TR" altLang="en-US" sz="2100" dirty="0" err="1"/>
              <a:t>Centres</a:t>
            </a:r>
            <a:endParaRPr lang="tr-TR" altLang="en-US" sz="2100" dirty="0"/>
          </a:p>
          <a:p>
            <a:pPr>
              <a:lnSpc>
                <a:spcPct val="115000"/>
              </a:lnSpc>
            </a:pPr>
            <a:endParaRPr lang="en-US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7 OMU gradu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427" y="1310365"/>
            <a:ext cx="4426975" cy="3967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01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8" y="1310365"/>
            <a:ext cx="3881692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03674" y="1277765"/>
            <a:ext cx="4799621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Ondokuz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Mayıs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University</a:t>
            </a:r>
            <a:r>
              <a:rPr lang="tr-T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tr-TR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figures</a:t>
            </a:r>
            <a:r>
              <a:rPr lang="tr-T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82510" y="2096926"/>
            <a:ext cx="6669360" cy="30408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950" dirty="0"/>
              <a:t>Number of students (including</a:t>
            </a:r>
            <a:r>
              <a:rPr lang="tr-TR" sz="1950" dirty="0"/>
              <a:t>: </a:t>
            </a:r>
            <a:r>
              <a:rPr lang="tr-TR" sz="1950" dirty="0" err="1"/>
              <a:t>virtual</a:t>
            </a:r>
            <a:r>
              <a:rPr lang="tr-TR" sz="1950" dirty="0"/>
              <a:t> </a:t>
            </a:r>
            <a:r>
              <a:rPr lang="tr-TR" sz="1950" dirty="0" err="1"/>
              <a:t>studies</a:t>
            </a:r>
            <a:r>
              <a:rPr lang="tr-TR" sz="1950" dirty="0"/>
              <a:t>,</a:t>
            </a:r>
            <a:r>
              <a:rPr lang="en-US" sz="1950" dirty="0"/>
              <a:t> Masters and Postgraduate students) : </a:t>
            </a:r>
            <a:r>
              <a:rPr lang="tr-TR" sz="1950" dirty="0" err="1"/>
              <a:t>approx</a:t>
            </a:r>
            <a:r>
              <a:rPr lang="tr-TR" sz="1950" dirty="0"/>
              <a:t>.</a:t>
            </a:r>
            <a:r>
              <a:rPr lang="tr-TR" sz="1950" b="1" dirty="0">
                <a:solidFill>
                  <a:srgbClr val="B12237"/>
                </a:solidFill>
              </a:rPr>
              <a:t> 52,640</a:t>
            </a:r>
            <a:endParaRPr lang="en-US" sz="1950" b="1" dirty="0">
              <a:solidFill>
                <a:srgbClr val="B12237"/>
              </a:solidFill>
            </a:endParaRPr>
          </a:p>
          <a:p>
            <a:pPr>
              <a:defRPr/>
            </a:pPr>
            <a:r>
              <a:rPr lang="en-US" sz="1950" dirty="0"/>
              <a:t>Number of </a:t>
            </a:r>
            <a:r>
              <a:rPr lang="tr-TR" sz="1950" dirty="0" err="1"/>
              <a:t>academic</a:t>
            </a:r>
            <a:r>
              <a:rPr lang="en-US" sz="1950" dirty="0"/>
              <a:t> </a:t>
            </a:r>
            <a:r>
              <a:rPr lang="en-US" sz="1950" dirty="0"/>
              <a:t>staff:</a:t>
            </a:r>
            <a:r>
              <a:rPr lang="tr-TR" sz="1950" dirty="0"/>
              <a:t> </a:t>
            </a:r>
            <a:r>
              <a:rPr lang="tr-TR" sz="1950" dirty="0" err="1"/>
              <a:t>approx</a:t>
            </a:r>
            <a:r>
              <a:rPr lang="tr-TR" sz="1950" dirty="0"/>
              <a:t>. </a:t>
            </a:r>
            <a:r>
              <a:rPr lang="tr-TR" sz="2100" b="1" dirty="0" smtClean="0">
                <a:solidFill>
                  <a:srgbClr val="B12237"/>
                </a:solidFill>
              </a:rPr>
              <a:t>2,307</a:t>
            </a:r>
          </a:p>
          <a:p>
            <a:pPr>
              <a:defRPr/>
            </a:pPr>
            <a:r>
              <a:rPr lang="en-US" sz="1950" dirty="0"/>
              <a:t>Number </a:t>
            </a:r>
            <a:r>
              <a:rPr lang="en-US" sz="1950" dirty="0"/>
              <a:t>of administrative staff: </a:t>
            </a:r>
            <a:r>
              <a:rPr lang="tr-TR" sz="1950" dirty="0" err="1"/>
              <a:t>approx</a:t>
            </a:r>
            <a:r>
              <a:rPr lang="tr-TR" sz="1950" dirty="0"/>
              <a:t>.</a:t>
            </a:r>
            <a:r>
              <a:rPr lang="tr-TR" sz="1950" b="1" dirty="0">
                <a:solidFill>
                  <a:srgbClr val="B12237"/>
                </a:solidFill>
              </a:rPr>
              <a:t> </a:t>
            </a:r>
            <a:r>
              <a:rPr lang="tr-TR" sz="1950" b="1" dirty="0" smtClean="0">
                <a:solidFill>
                  <a:srgbClr val="B12237"/>
                </a:solidFill>
              </a:rPr>
              <a:t>4,330</a:t>
            </a:r>
            <a:endParaRPr lang="tr-TR" sz="1950" b="1" dirty="0">
              <a:solidFill>
                <a:srgbClr val="B12237"/>
              </a:solidFill>
            </a:endParaRPr>
          </a:p>
          <a:p>
            <a:pPr>
              <a:defRPr/>
            </a:pPr>
            <a:r>
              <a:rPr lang="tr-TR" sz="1950" dirty="0" err="1"/>
              <a:t>Number</a:t>
            </a:r>
            <a:r>
              <a:rPr lang="tr-TR" sz="1950" dirty="0"/>
              <a:t> of International </a:t>
            </a:r>
            <a:r>
              <a:rPr lang="tr-TR" sz="1950" dirty="0" err="1"/>
              <a:t>Students</a:t>
            </a:r>
            <a:r>
              <a:rPr lang="tr-TR" sz="1950" dirty="0"/>
              <a:t>: </a:t>
            </a:r>
            <a:r>
              <a:rPr lang="tr-TR" sz="1950" dirty="0" err="1"/>
              <a:t>approx</a:t>
            </a:r>
            <a:r>
              <a:rPr lang="tr-TR" sz="1950" dirty="0"/>
              <a:t>.</a:t>
            </a:r>
            <a:r>
              <a:rPr lang="tr-TR" sz="1950" b="1" dirty="0">
                <a:solidFill>
                  <a:srgbClr val="B12237"/>
                </a:solidFill>
              </a:rPr>
              <a:t> </a:t>
            </a:r>
            <a:r>
              <a:rPr lang="tr-TR" sz="1950" b="1" dirty="0" smtClean="0">
                <a:solidFill>
                  <a:srgbClr val="B12237"/>
                </a:solidFill>
              </a:rPr>
              <a:t>4,620</a:t>
            </a:r>
            <a:endParaRPr lang="en-US" sz="1950" b="1" dirty="0">
              <a:solidFill>
                <a:srgbClr val="B12237"/>
              </a:solidFill>
            </a:endParaRPr>
          </a:p>
          <a:p>
            <a:pPr>
              <a:defRPr/>
            </a:pPr>
            <a:r>
              <a:rPr lang="tr-TR" sz="1950" dirty="0" err="1"/>
              <a:t>Number</a:t>
            </a:r>
            <a:r>
              <a:rPr lang="tr-TR" sz="1950" dirty="0"/>
              <a:t> of Exchange </a:t>
            </a:r>
            <a:r>
              <a:rPr lang="tr-TR" sz="1950" dirty="0" err="1"/>
              <a:t>Students</a:t>
            </a:r>
            <a:r>
              <a:rPr lang="tr-TR" sz="1950" dirty="0"/>
              <a:t>: </a:t>
            </a:r>
            <a:r>
              <a:rPr lang="tr-TR" sz="1950" dirty="0" err="1"/>
              <a:t>approx</a:t>
            </a:r>
            <a:r>
              <a:rPr lang="tr-TR" sz="1950" dirty="0"/>
              <a:t>.</a:t>
            </a:r>
            <a:r>
              <a:rPr lang="tr-TR" sz="1950" b="1" dirty="0">
                <a:solidFill>
                  <a:srgbClr val="B12237"/>
                </a:solidFill>
              </a:rPr>
              <a:t> </a:t>
            </a:r>
            <a:r>
              <a:rPr lang="tr-TR" sz="1950" b="1" dirty="0" smtClean="0">
                <a:solidFill>
                  <a:srgbClr val="B12237"/>
                </a:solidFill>
              </a:rPr>
              <a:t>25</a:t>
            </a:r>
          </a:p>
          <a:p>
            <a:pPr>
              <a:defRPr/>
            </a:pPr>
            <a:r>
              <a:rPr lang="tr-TR" sz="1950" dirty="0" err="1" smtClean="0"/>
              <a:t>Number</a:t>
            </a:r>
            <a:r>
              <a:rPr lang="tr-TR" sz="1950" dirty="0" smtClean="0"/>
              <a:t> </a:t>
            </a:r>
            <a:r>
              <a:rPr lang="tr-TR" sz="1950" dirty="0"/>
              <a:t>of </a:t>
            </a:r>
            <a:r>
              <a:rPr lang="tr-TR" sz="1950" dirty="0" err="1"/>
              <a:t>Different</a:t>
            </a:r>
            <a:r>
              <a:rPr lang="tr-TR" sz="1950" dirty="0"/>
              <a:t> </a:t>
            </a:r>
            <a:r>
              <a:rPr lang="tr-TR" sz="1950" dirty="0" err="1"/>
              <a:t>Countries</a:t>
            </a:r>
            <a:r>
              <a:rPr lang="tr-TR" sz="1950" dirty="0"/>
              <a:t>: </a:t>
            </a:r>
            <a:r>
              <a:rPr lang="tr-TR" sz="1950" dirty="0" err="1"/>
              <a:t>approx</a:t>
            </a:r>
            <a:r>
              <a:rPr lang="tr-TR" sz="1950" dirty="0"/>
              <a:t>.</a:t>
            </a:r>
            <a:r>
              <a:rPr lang="tr-TR" sz="1950" b="1" dirty="0">
                <a:solidFill>
                  <a:srgbClr val="B12237"/>
                </a:solidFill>
              </a:rPr>
              <a:t> </a:t>
            </a:r>
            <a:r>
              <a:rPr lang="tr-TR" sz="1950" b="1" dirty="0" smtClean="0">
                <a:solidFill>
                  <a:srgbClr val="B12237"/>
                </a:solidFill>
              </a:rPr>
              <a:t>104</a:t>
            </a:r>
            <a:endParaRPr lang="en-US" sz="1950" b="1" dirty="0">
              <a:solidFill>
                <a:srgbClr val="B12237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100" dirty="0"/>
          </a:p>
          <a:p>
            <a:pPr>
              <a:lnSpc>
                <a:spcPct val="80000"/>
              </a:lnSpc>
              <a:defRPr/>
            </a:pPr>
            <a:endParaRPr lang="en-US" sz="2100" dirty="0"/>
          </a:p>
          <a:p>
            <a:pPr>
              <a:lnSpc>
                <a:spcPct val="80000"/>
              </a:lnSpc>
              <a:defRPr/>
            </a:pPr>
            <a:endParaRPr lang="en-US" sz="1125" dirty="0"/>
          </a:p>
        </p:txBody>
      </p:sp>
    </p:spTree>
    <p:extLst>
      <p:ext uri="{BB962C8B-B14F-4D97-AF65-F5344CB8AC3E}">
        <p14:creationId xmlns:p14="http://schemas.microsoft.com/office/powerpoint/2010/main" val="20739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270898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60152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60866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7" y="270898"/>
            <a:ext cx="2817600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53478" y="270898"/>
            <a:ext cx="3105502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Faculties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735497" y="2618226"/>
            <a:ext cx="1833734" cy="307336"/>
          </a:xfrm>
          <a:prstGeom prst="rect">
            <a:avLst/>
          </a:prstGeom>
        </p:spPr>
      </p:pic>
      <p:sp>
        <p:nvSpPr>
          <p:cNvPr id="14" name="7 İçerik Yer Tutucusu"/>
          <p:cNvSpPr txBox="1">
            <a:spLocks/>
          </p:cNvSpPr>
          <p:nvPr/>
        </p:nvSpPr>
        <p:spPr bwMode="auto">
          <a:xfrm>
            <a:off x="340153" y="890312"/>
            <a:ext cx="8624421" cy="503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3"/>
              </a:rPr>
              <a:t>Ali </a:t>
            </a:r>
            <a:r>
              <a:rPr lang="en-AU" sz="2600" b="1" dirty="0" err="1" smtClean="0">
                <a:hlinkClick r:id="rId3"/>
              </a:rPr>
              <a:t>Fuad</a:t>
            </a:r>
            <a:r>
              <a:rPr lang="en-AU" sz="2600" b="1" dirty="0" smtClean="0">
                <a:hlinkClick r:id="rId3"/>
              </a:rPr>
              <a:t> </a:t>
            </a:r>
            <a:r>
              <a:rPr lang="en-AU" sz="2600" b="1" dirty="0" err="1" smtClean="0">
                <a:hlinkClick r:id="rId3"/>
              </a:rPr>
              <a:t>Başgil</a:t>
            </a:r>
            <a:r>
              <a:rPr lang="en-AU" sz="2600" b="1" dirty="0" smtClean="0">
                <a:hlinkClick r:id="rId3"/>
              </a:rPr>
              <a:t> Faculty of Law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err="1" smtClean="0">
                <a:hlinkClick r:id="rId4"/>
              </a:rPr>
              <a:t>Çarşamba</a:t>
            </a:r>
            <a:r>
              <a:rPr lang="en-AU" sz="2600" b="1" dirty="0" smtClean="0">
                <a:hlinkClick r:id="rId4"/>
              </a:rPr>
              <a:t> Faculty of Humanities and Social Sciences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5"/>
              </a:rPr>
              <a:t>Faculty of Dentistry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6"/>
              </a:rPr>
              <a:t>Faculty of Pharmacy</a:t>
            </a:r>
            <a:r>
              <a:rPr lang="en-AU" sz="2600" b="1" dirty="0" smtClean="0"/>
              <a:t> </a:t>
            </a:r>
            <a:endParaRPr lang="tr-TR" sz="2600" b="1" dirty="0" smtClean="0"/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7"/>
              </a:rPr>
              <a:t>Faculty of Education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8"/>
              </a:rPr>
              <a:t>Faculty of Science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9"/>
              </a:rPr>
              <a:t>Faculty of Fine Arts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0"/>
              </a:rPr>
              <a:t>Faculty of Economics and Administrative Sciences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1"/>
              </a:rPr>
              <a:t>Faculty of Theology</a:t>
            </a:r>
            <a:endParaRPr lang="en-AU" sz="2600" b="1" dirty="0" smtClean="0"/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2"/>
              </a:rPr>
              <a:t>Faculty of Communication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3"/>
              </a:rPr>
              <a:t>Faculty of Humanities and Social Sciences</a:t>
            </a:r>
            <a:endParaRPr lang="en-AU" sz="2600" b="1" dirty="0" smtClean="0"/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4"/>
              </a:rPr>
              <a:t>Faculty of Architecture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5"/>
              </a:rPr>
              <a:t>Faculty of Engineering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6"/>
              </a:rPr>
              <a:t>Faculty of Health Sciences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7"/>
              </a:rPr>
              <a:t>Faculty of Medicine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8"/>
              </a:rPr>
              <a:t>Faculty of Tourism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19"/>
              </a:rPr>
              <a:t>Faculty of Veterinary Medicine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err="1" smtClean="0">
                <a:hlinkClick r:id="rId20"/>
              </a:rPr>
              <a:t>Yaşar</a:t>
            </a:r>
            <a:r>
              <a:rPr lang="en-AU" sz="2600" b="1" dirty="0" smtClean="0">
                <a:hlinkClick r:id="rId20"/>
              </a:rPr>
              <a:t> </a:t>
            </a:r>
            <a:r>
              <a:rPr lang="en-AU" sz="2600" b="1" dirty="0" err="1" smtClean="0">
                <a:hlinkClick r:id="rId20"/>
              </a:rPr>
              <a:t>Doğu</a:t>
            </a:r>
            <a:r>
              <a:rPr lang="en-AU" sz="2600" b="1" dirty="0" smtClean="0">
                <a:hlinkClick r:id="rId20"/>
              </a:rPr>
              <a:t> Faculty of Sport Sciences</a:t>
            </a:r>
            <a:r>
              <a:rPr lang="en-AU" sz="2600" b="1" dirty="0" smtClean="0"/>
              <a:t> </a:t>
            </a:r>
          </a:p>
          <a:p>
            <a:pPr>
              <a:buClr>
                <a:srgbClr val="002060"/>
              </a:buClr>
              <a:buSzPct val="75000"/>
              <a:buFont typeface="+mj-lt"/>
              <a:buAutoNum type="arabicPeriod"/>
            </a:pPr>
            <a:r>
              <a:rPr lang="en-AU" sz="2600" b="1" dirty="0" smtClean="0"/>
              <a:t> </a:t>
            </a:r>
            <a:r>
              <a:rPr lang="en-AU" sz="2600" b="1" dirty="0" smtClean="0">
                <a:hlinkClick r:id="rId21"/>
              </a:rPr>
              <a:t>Faculty of Agriculture</a:t>
            </a:r>
            <a:r>
              <a:rPr lang="en-AU" sz="2600" b="1" dirty="0" smtClean="0"/>
              <a:t> </a:t>
            </a:r>
          </a:p>
          <a:p>
            <a:pPr>
              <a:lnSpc>
                <a:spcPct val="150000"/>
              </a:lnSpc>
              <a:defRPr/>
            </a:pPr>
            <a:endParaRPr lang="tr-TR" sz="1500" b="1" kern="0" dirty="0" smtClean="0">
              <a:solidFill>
                <a:srgbClr val="7030A0"/>
              </a:solidFill>
              <a:latin typeface="Arial (Gövde)"/>
            </a:endParaRPr>
          </a:p>
          <a:p>
            <a:pPr>
              <a:defRPr/>
            </a:pPr>
            <a:endParaRPr lang="en-US" altLang="en-US" sz="1650" b="1" kern="0" dirty="0">
              <a:latin typeface="Arial (Gövde)"/>
            </a:endParaRPr>
          </a:p>
        </p:txBody>
      </p:sp>
    </p:spTree>
    <p:extLst>
      <p:ext uri="{BB962C8B-B14F-4D97-AF65-F5344CB8AC3E}">
        <p14:creationId xmlns:p14="http://schemas.microsoft.com/office/powerpoint/2010/main" val="75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8" y="1310365"/>
            <a:ext cx="1990385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53478" y="1310365"/>
            <a:ext cx="3105502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University Facilities (1/2)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82511" y="1973667"/>
            <a:ext cx="5697991" cy="4012066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300" dirty="0"/>
              <a:t>1 guesthouse</a:t>
            </a:r>
          </a:p>
          <a:p>
            <a:r>
              <a:rPr lang="tr-TR" altLang="en-US" sz="3300" dirty="0"/>
              <a:t>1</a:t>
            </a:r>
            <a:r>
              <a:rPr lang="en-US" altLang="en-US" sz="3300" dirty="0"/>
              <a:t> hotel</a:t>
            </a:r>
          </a:p>
          <a:p>
            <a:r>
              <a:rPr lang="tr-TR" altLang="en-US" sz="3300" dirty="0"/>
              <a:t>1</a:t>
            </a:r>
            <a:r>
              <a:rPr lang="en-US" altLang="en-US" sz="3300" dirty="0"/>
              <a:t> swimming pool of Olympic standards </a:t>
            </a:r>
          </a:p>
          <a:p>
            <a:r>
              <a:rPr lang="tr-TR" altLang="en-US" sz="3300" dirty="0"/>
              <a:t>1</a:t>
            </a:r>
            <a:r>
              <a:rPr lang="en-US" altLang="en-US" sz="3300" dirty="0"/>
              <a:t> diving pool</a:t>
            </a:r>
            <a:endParaRPr lang="tr-TR" altLang="en-US" sz="3300" dirty="0"/>
          </a:p>
          <a:p>
            <a:r>
              <a:rPr lang="tr-TR" altLang="en-US" sz="3300" dirty="0"/>
              <a:t>5 </a:t>
            </a:r>
            <a:r>
              <a:rPr lang="tr-TR" altLang="en-US" sz="3300" dirty="0" err="1"/>
              <a:t>multi</a:t>
            </a:r>
            <a:r>
              <a:rPr lang="tr-TR" altLang="en-US" sz="3300" dirty="0"/>
              <a:t> </a:t>
            </a:r>
            <a:r>
              <a:rPr lang="tr-TR" altLang="en-US" sz="3300" dirty="0" err="1"/>
              <a:t>functional</a:t>
            </a:r>
            <a:r>
              <a:rPr lang="tr-TR" altLang="en-US" sz="3300" dirty="0"/>
              <a:t> </a:t>
            </a:r>
            <a:r>
              <a:rPr lang="tr-TR" altLang="en-US" sz="3300" dirty="0" err="1"/>
              <a:t>indoor</a:t>
            </a:r>
            <a:r>
              <a:rPr lang="tr-TR" altLang="en-US" sz="3300" dirty="0"/>
              <a:t> </a:t>
            </a:r>
            <a:r>
              <a:rPr lang="tr-TR" altLang="en-US" sz="3300" dirty="0" err="1"/>
              <a:t>sport</a:t>
            </a:r>
            <a:r>
              <a:rPr lang="tr-TR" altLang="en-US" sz="3300" dirty="0"/>
              <a:t> </a:t>
            </a:r>
            <a:r>
              <a:rPr lang="tr-TR" altLang="en-US" sz="3300" dirty="0" err="1"/>
              <a:t>halls</a:t>
            </a:r>
            <a:endParaRPr lang="tr-TR" altLang="en-US" sz="3300" dirty="0"/>
          </a:p>
          <a:p>
            <a:r>
              <a:rPr lang="tr-TR" altLang="en-US" sz="3300" dirty="0"/>
              <a:t>4 </a:t>
            </a:r>
            <a:r>
              <a:rPr lang="tr-TR" altLang="en-US" sz="3300" dirty="0" err="1"/>
              <a:t>football</a:t>
            </a:r>
            <a:r>
              <a:rPr lang="tr-TR" altLang="en-US" sz="3300" dirty="0"/>
              <a:t> </a:t>
            </a:r>
            <a:r>
              <a:rPr lang="tr-TR" altLang="en-US" sz="3300" dirty="0" err="1"/>
              <a:t>grounds</a:t>
            </a:r>
            <a:endParaRPr lang="tr-TR" altLang="en-US" sz="3300" dirty="0"/>
          </a:p>
          <a:p>
            <a:r>
              <a:rPr lang="tr-TR" altLang="en-US" sz="3300" dirty="0"/>
              <a:t>3 </a:t>
            </a:r>
            <a:r>
              <a:rPr lang="tr-TR" altLang="en-US" sz="3300" dirty="0" err="1"/>
              <a:t>tennis</a:t>
            </a:r>
            <a:r>
              <a:rPr lang="tr-TR" altLang="en-US" sz="3300" dirty="0"/>
              <a:t> </a:t>
            </a:r>
            <a:r>
              <a:rPr lang="tr-TR" altLang="en-US" sz="3300" dirty="0" err="1"/>
              <a:t>courts</a:t>
            </a:r>
            <a:endParaRPr lang="en-US" altLang="en-US" sz="3300" dirty="0"/>
          </a:p>
          <a:p>
            <a:r>
              <a:rPr lang="en-US" altLang="en-US" sz="3300" dirty="0"/>
              <a:t>Sport and fitness </a:t>
            </a:r>
            <a:r>
              <a:rPr lang="en-US" altLang="en-US" sz="3300" dirty="0" err="1"/>
              <a:t>centre</a:t>
            </a:r>
            <a:r>
              <a:rPr lang="en-US" altLang="en-US" sz="3300" dirty="0"/>
              <a:t> including a spa, sauna, fitness equipment, canteens, </a:t>
            </a:r>
            <a:r>
              <a:rPr lang="en-US" altLang="en-US" sz="3300" dirty="0" err="1"/>
              <a:t>etc</a:t>
            </a:r>
            <a:endParaRPr lang="en-US" altLang="en-US" sz="3300" dirty="0"/>
          </a:p>
          <a:p>
            <a:r>
              <a:rPr lang="en-US" altLang="en-US" sz="3300" dirty="0"/>
              <a:t>Kindergarten</a:t>
            </a:r>
            <a:r>
              <a:rPr lang="tr-TR" altLang="en-US" sz="3300" dirty="0"/>
              <a:t>/</a:t>
            </a:r>
            <a:r>
              <a:rPr lang="tr-TR" altLang="en-US" sz="3300" dirty="0" err="1"/>
              <a:t>primary</a:t>
            </a:r>
            <a:r>
              <a:rPr lang="tr-TR" altLang="en-US" sz="3300" dirty="0"/>
              <a:t> </a:t>
            </a:r>
            <a:r>
              <a:rPr lang="tr-TR" altLang="en-US" sz="3300" dirty="0" err="1"/>
              <a:t>and</a:t>
            </a:r>
            <a:r>
              <a:rPr lang="tr-TR" altLang="en-US" sz="3300" dirty="0"/>
              <a:t> </a:t>
            </a:r>
            <a:r>
              <a:rPr lang="tr-TR" altLang="en-US" sz="3300" dirty="0" err="1"/>
              <a:t>secondary</a:t>
            </a:r>
            <a:r>
              <a:rPr lang="tr-TR" altLang="en-US" sz="3300" dirty="0"/>
              <a:t> </a:t>
            </a:r>
            <a:r>
              <a:rPr lang="tr-TR" altLang="en-US" sz="3300" dirty="0" err="1"/>
              <a:t>school</a:t>
            </a:r>
            <a:endParaRPr lang="en-US" altLang="en-US" sz="3300" dirty="0"/>
          </a:p>
          <a:p>
            <a:r>
              <a:rPr lang="en-US" altLang="en-US" sz="3300" dirty="0"/>
              <a:t>Observation house</a:t>
            </a:r>
          </a:p>
          <a:p>
            <a:r>
              <a:rPr lang="en-US" altLang="en-US" sz="3300" dirty="0"/>
              <a:t>Planetarium</a:t>
            </a:r>
            <a:endParaRPr lang="tr-TR" altLang="en-US" sz="3300" dirty="0"/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tr-TR" altLang="en-US" sz="1050" dirty="0"/>
              <a:t/>
            </a:r>
            <a:br>
              <a:rPr lang="tr-TR" altLang="en-US" sz="1050" dirty="0"/>
            </a:br>
            <a:endParaRPr lang="tr-TR" altLang="en-US" sz="1050" dirty="0"/>
          </a:p>
          <a:p>
            <a:endParaRPr lang="tr-TR" altLang="en-US" sz="1050" dirty="0"/>
          </a:p>
        </p:txBody>
      </p:sp>
      <p:pic>
        <p:nvPicPr>
          <p:cNvPr id="16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66" y="1199620"/>
            <a:ext cx="2672953" cy="186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1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8" y="1310365"/>
            <a:ext cx="1990385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53478" y="1310365"/>
            <a:ext cx="3105502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University Facilities (</a:t>
            </a:r>
            <a:r>
              <a:rPr lang="tr-TR" sz="3000" b="1" dirty="0"/>
              <a:t>2</a:t>
            </a:r>
            <a:r>
              <a:rPr lang="en-US" sz="3000" b="1" dirty="0"/>
              <a:t>/2)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82509" y="1844259"/>
            <a:ext cx="6118316" cy="401206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Art gallery</a:t>
            </a:r>
          </a:p>
          <a:p>
            <a:r>
              <a:rPr lang="en-US" altLang="en-US" sz="2400" dirty="0"/>
              <a:t>Botanical garden</a:t>
            </a:r>
          </a:p>
          <a:p>
            <a:r>
              <a:rPr lang="en-US" altLang="en-US" sz="2400" dirty="0"/>
              <a:t>Conference halls</a:t>
            </a:r>
          </a:p>
          <a:p>
            <a:r>
              <a:rPr lang="en-US" altLang="en-US" sz="2400" dirty="0"/>
              <a:t>Libraries</a:t>
            </a:r>
          </a:p>
          <a:p>
            <a:r>
              <a:rPr lang="en-US" altLang="en-US" sz="2400" dirty="0"/>
              <a:t>Computer laboratories</a:t>
            </a:r>
          </a:p>
          <a:p>
            <a:r>
              <a:rPr lang="en-US" altLang="en-US" sz="2400" dirty="0"/>
              <a:t>Canteens, cafeterias, restaurants, </a:t>
            </a:r>
            <a:r>
              <a:rPr lang="en-US" altLang="en-US" sz="2400" dirty="0" err="1"/>
              <a:t>etc</a:t>
            </a:r>
            <a:endParaRPr lang="en-US" altLang="en-US" sz="2400" dirty="0"/>
          </a:p>
          <a:p>
            <a:r>
              <a:rPr lang="en-US" altLang="en-US" sz="2400" dirty="0"/>
              <a:t>An artificial Climbing wall</a:t>
            </a:r>
          </a:p>
          <a:p>
            <a:r>
              <a:rPr lang="en-US" altLang="en-US" sz="2400" dirty="0"/>
              <a:t>Natural mountains and rocks to climb</a:t>
            </a:r>
          </a:p>
          <a:p>
            <a:endParaRPr lang="en-US" altLang="en-US" sz="1500" dirty="0"/>
          </a:p>
          <a:p>
            <a:pPr>
              <a:buFont typeface="Wingdings" panose="05000000000000000000" pitchFamily="2" charset="2"/>
              <a:buNone/>
            </a:pPr>
            <a:r>
              <a:rPr lang="tr-TR" altLang="en-US" sz="900" dirty="0"/>
              <a:t/>
            </a:r>
            <a:br>
              <a:rPr lang="tr-TR" altLang="en-US" sz="900" dirty="0"/>
            </a:br>
            <a:endParaRPr lang="tr-TR" altLang="en-US" sz="900" dirty="0"/>
          </a:p>
          <a:p>
            <a:endParaRPr lang="tr-TR" altLang="en-US" sz="900" dirty="0"/>
          </a:p>
        </p:txBody>
      </p:sp>
      <p:pic>
        <p:nvPicPr>
          <p:cNvPr id="16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66" y="1199620"/>
            <a:ext cx="2672953" cy="186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9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8" y="1310365"/>
            <a:ext cx="1990385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53478" y="1310365"/>
            <a:ext cx="3105502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Higher Education in Turkey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03674" y="2219480"/>
            <a:ext cx="7286625" cy="232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tr-TR" sz="21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buClr>
                <a:srgbClr val="312783"/>
              </a:buClr>
              <a:buSzPct val="80000"/>
              <a:buFont typeface="Wingdings 2" pitchFamily="18" charset="2"/>
              <a:buChar char=""/>
              <a:defRPr/>
            </a:pPr>
            <a:r>
              <a:rPr lang="tr-TR" sz="210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sz="210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 Education Institutions (HEIs)</a:t>
            </a:r>
            <a:endParaRPr lang="tr-TR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913">
              <a:spcBef>
                <a:spcPts val="450"/>
              </a:spcBef>
              <a:buClr>
                <a:srgbClr val="312783"/>
              </a:buClr>
              <a:buSzPct val="80000"/>
              <a:defRPr/>
            </a:pPr>
            <a:endParaRPr lang="tr-TR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buClr>
                <a:srgbClr val="312783"/>
              </a:buClr>
              <a:buSzPct val="80000"/>
              <a:buFont typeface="Wingdings 2" pitchFamily="18" charset="2"/>
              <a:buChar char=""/>
              <a:defRPr/>
            </a:pP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anaged</a:t>
            </a:r>
            <a:r>
              <a:rPr lang="en-US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the Council of Higher Education, not by the Ministry of Education.</a:t>
            </a:r>
            <a:endParaRPr lang="tr-TR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2" y="293611"/>
            <a:ext cx="4954951" cy="518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25" y="293610"/>
            <a:ext cx="3684505" cy="518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7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8" y="1310365"/>
            <a:ext cx="1990385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53478" y="1310365"/>
            <a:ext cx="3105502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OMU Socially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83486" y="2032399"/>
            <a:ext cx="3799285" cy="32408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dirty="0"/>
              <a:t>OMU has </a:t>
            </a:r>
            <a:r>
              <a:rPr lang="tr-TR" sz="1800" dirty="0">
                <a:solidFill>
                  <a:srgbClr val="FF0000"/>
                </a:solidFill>
              </a:rPr>
              <a:t>90</a:t>
            </a:r>
            <a:r>
              <a:rPr lang="en-US" sz="1800" dirty="0"/>
              <a:t> student clubs actively involved in various fields of sport, music, theatre, nature and science. Some of these clubs are</a:t>
            </a:r>
            <a:r>
              <a:rPr lang="tr-TR" sz="1800" dirty="0"/>
              <a:t>;</a:t>
            </a:r>
          </a:p>
          <a:p>
            <a:pPr marL="0" indent="0">
              <a:buNone/>
              <a:defRPr/>
            </a:pPr>
            <a:endParaRPr lang="tr-TR" sz="1800" dirty="0"/>
          </a:p>
          <a:p>
            <a:pPr marL="0" indent="0">
              <a:buNone/>
              <a:defRPr/>
            </a:pPr>
            <a:r>
              <a:rPr lang="en-US" sz="1800" dirty="0"/>
              <a:t>Mountaineering and Winter Sports, Science and Research, Poetry, Photography and Travelling, Ecological Living and the Rock Club.</a:t>
            </a:r>
          </a:p>
          <a:p>
            <a:pPr algn="just">
              <a:defRPr/>
            </a:pPr>
            <a:endParaRPr lang="en-US" sz="2100" dirty="0"/>
          </a:p>
        </p:txBody>
      </p:sp>
      <p:pic>
        <p:nvPicPr>
          <p:cNvPr id="14" name="Picture 4" descr="12 student theater clu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002" y="89869"/>
            <a:ext cx="3397563" cy="3425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2" descr="DSCF0037"/>
          <p:cNvPicPr>
            <a:picLocks noChangeAspect="1" noChangeArrowheads="1"/>
          </p:cNvPicPr>
          <p:nvPr/>
        </p:nvPicPr>
        <p:blipFill rotWithShape="1">
          <a:blip r:embed="rId4" cstate="print"/>
          <a:srcRect t="11364" b="14253"/>
          <a:stretch/>
        </p:blipFill>
        <p:spPr bwMode="auto">
          <a:xfrm>
            <a:off x="4390435" y="3028743"/>
            <a:ext cx="3630599" cy="3198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2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4612"/>
              </p:ext>
            </p:extLst>
          </p:nvPr>
        </p:nvGraphicFramePr>
        <p:xfrm>
          <a:off x="558782" y="1697543"/>
          <a:ext cx="7818787" cy="3521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457"/>
                <a:gridCol w="5079330"/>
              </a:tblGrid>
              <a:tr h="345044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</a:tr>
              <a:tr h="621506">
                <a:tc>
                  <a:txBody>
                    <a:bodyPr/>
                    <a:lstStyle/>
                    <a:p>
                      <a:pPr algn="l"/>
                      <a:r>
                        <a:rPr lang="tr-TR" sz="1800" b="1" dirty="0" smtClean="0"/>
                        <a:t>Erasmus+</a:t>
                      </a:r>
                      <a:r>
                        <a:rPr lang="tr-TR" sz="1800" b="1" baseline="0" dirty="0" smtClean="0"/>
                        <a:t> </a:t>
                      </a:r>
                      <a:r>
                        <a:rPr lang="en-US" sz="1800" b="1" dirty="0" smtClean="0"/>
                        <a:t>KA 13</a:t>
                      </a:r>
                      <a:r>
                        <a:rPr lang="tr-TR" sz="1800" b="1" dirty="0" smtClean="0"/>
                        <a:t>1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1" dirty="0" smtClean="0"/>
                        <a:t>343 </a:t>
                      </a:r>
                      <a:r>
                        <a:rPr lang="tr-TR" sz="1800" dirty="0" smtClean="0"/>
                        <a:t>Inter-</a:t>
                      </a:r>
                      <a:r>
                        <a:rPr lang="tr-TR" sz="1800" dirty="0" err="1" smtClean="0"/>
                        <a:t>institutional</a:t>
                      </a:r>
                      <a:r>
                        <a:rPr lang="tr-TR" sz="1800" baseline="0" dirty="0" smtClean="0"/>
                        <a:t> </a:t>
                      </a:r>
                      <a:r>
                        <a:rPr lang="en-US" sz="1800" dirty="0" smtClean="0"/>
                        <a:t>Agreements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with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b="1" dirty="0" smtClean="0"/>
                        <a:t>25 </a:t>
                      </a:r>
                      <a:r>
                        <a:rPr lang="tr-TR" sz="1800" dirty="0" err="1" smtClean="0"/>
                        <a:t>different</a:t>
                      </a:r>
                      <a:r>
                        <a:rPr lang="tr-TR" sz="1800" baseline="0" dirty="0" smtClean="0"/>
                        <a:t> </a:t>
                      </a:r>
                      <a:r>
                        <a:rPr lang="tr-TR" sz="1800" baseline="0" dirty="0" err="1" smtClean="0"/>
                        <a:t>countries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621506">
                <a:tc>
                  <a:txBody>
                    <a:bodyPr/>
                    <a:lstStyle/>
                    <a:p>
                      <a:pPr algn="l"/>
                      <a:r>
                        <a:rPr lang="tr-TR" sz="1800" b="1" dirty="0" smtClean="0"/>
                        <a:t>Erasmus+ </a:t>
                      </a:r>
                      <a:r>
                        <a:rPr lang="en-US" sz="1800" b="1" dirty="0" smtClean="0"/>
                        <a:t>KA 17</a:t>
                      </a:r>
                      <a:r>
                        <a:rPr lang="tr-TR" sz="1800" b="1" dirty="0" smtClean="0"/>
                        <a:t>1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dirty="0" smtClean="0"/>
                        <a:t>(</a:t>
                      </a:r>
                      <a:r>
                        <a:rPr lang="tr-TR" sz="1800" b="1" dirty="0" smtClean="0"/>
                        <a:t>120</a:t>
                      </a:r>
                      <a:r>
                        <a:rPr lang="tr-TR" sz="1800" dirty="0" smtClean="0"/>
                        <a:t> Partner </a:t>
                      </a:r>
                      <a:r>
                        <a:rPr lang="tr-TR" sz="1800" dirty="0" err="1" smtClean="0"/>
                        <a:t>Countries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Agreements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with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b="1" dirty="0" smtClean="0"/>
                        <a:t>18</a:t>
                      </a:r>
                      <a:r>
                        <a:rPr lang="tr-TR" sz="1800" b="1" baseline="0" dirty="0" smtClean="0"/>
                        <a:t> </a:t>
                      </a:r>
                      <a:r>
                        <a:rPr lang="tr-TR" sz="1800" dirty="0" err="1" smtClean="0"/>
                        <a:t>different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countries</a:t>
                      </a:r>
                      <a:r>
                        <a:rPr lang="tr-TR" sz="1800" dirty="0" smtClean="0"/>
                        <a:t>)</a:t>
                      </a:r>
                      <a:r>
                        <a:rPr lang="en-US" sz="1800" dirty="0" smtClean="0"/>
                        <a:t> 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345044">
                <a:tc>
                  <a:txBody>
                    <a:bodyPr/>
                    <a:lstStyle/>
                    <a:p>
                      <a:pPr algn="l"/>
                      <a:r>
                        <a:rPr lang="tr-TR" sz="1800" b="1" dirty="0" err="1" smtClean="0"/>
                        <a:t>MOUs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1" dirty="0" smtClean="0"/>
                        <a:t>185</a:t>
                      </a:r>
                      <a:r>
                        <a:rPr lang="tr-TR" sz="1800" b="1" baseline="0" dirty="0" smtClean="0"/>
                        <a:t> </a:t>
                      </a:r>
                      <a:r>
                        <a:rPr lang="tr-TR" sz="1800" dirty="0" err="1" smtClean="0"/>
                        <a:t>Protocols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with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b="1" dirty="0" smtClean="0"/>
                        <a:t>46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different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countries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345044">
                <a:tc>
                  <a:txBody>
                    <a:bodyPr/>
                    <a:lstStyle/>
                    <a:p>
                      <a:pPr algn="l"/>
                      <a:r>
                        <a:rPr lang="tr-TR" sz="1800" b="1" dirty="0" smtClean="0"/>
                        <a:t>TR</a:t>
                      </a:r>
                      <a:r>
                        <a:rPr lang="tr-TR" sz="1800" b="1" baseline="0" dirty="0" smtClean="0"/>
                        <a:t> Mevlana </a:t>
                      </a:r>
                      <a:r>
                        <a:rPr lang="tr-TR" sz="1800" b="1" baseline="0" dirty="0" err="1" smtClean="0"/>
                        <a:t>Programme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smtClean="0"/>
                        <a:t>66</a:t>
                      </a:r>
                      <a:r>
                        <a:rPr lang="tr-TR" sz="1800" dirty="0" smtClean="0"/>
                        <a:t> Mevlana </a:t>
                      </a:r>
                      <a:r>
                        <a:rPr lang="tr-TR" sz="1800" dirty="0" err="1" smtClean="0"/>
                        <a:t>Protocols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with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b="1" dirty="0" smtClean="0"/>
                        <a:t>25 </a:t>
                      </a:r>
                      <a:r>
                        <a:rPr lang="tr-TR" sz="1800" dirty="0" err="1" smtClean="0"/>
                        <a:t>different</a:t>
                      </a:r>
                      <a:r>
                        <a:rPr lang="tr-TR" sz="1800" baseline="0" dirty="0" smtClean="0"/>
                        <a:t> </a:t>
                      </a:r>
                      <a:r>
                        <a:rPr lang="tr-TR" sz="1800" baseline="0" dirty="0" err="1" smtClean="0"/>
                        <a:t>countries</a:t>
                      </a:r>
                      <a:endParaRPr lang="en-US" sz="1800" dirty="0" smtClean="0"/>
                    </a:p>
                  </a:txBody>
                  <a:tcPr marL="68580" marR="68580" marT="34290" marB="34290"/>
                </a:tc>
              </a:tr>
              <a:tr h="621506">
                <a:tc>
                  <a:txBody>
                    <a:bodyPr/>
                    <a:lstStyle/>
                    <a:p>
                      <a:pPr algn="l"/>
                      <a:r>
                        <a:rPr lang="tr-TR" sz="1800" b="1" dirty="0" smtClean="0"/>
                        <a:t>International </a:t>
                      </a:r>
                      <a:r>
                        <a:rPr lang="tr-TR" sz="1800" b="1" dirty="0" err="1" smtClean="0"/>
                        <a:t>Students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kern="0" dirty="0" smtClean="0"/>
                        <a:t>4</a:t>
                      </a:r>
                      <a:r>
                        <a:rPr lang="bs-Latn-BA" sz="1800" b="1" kern="0" dirty="0" smtClean="0"/>
                        <a:t>,</a:t>
                      </a:r>
                      <a:r>
                        <a:rPr lang="tr-TR" sz="1800" b="1" kern="0" dirty="0" smtClean="0"/>
                        <a:t>620</a:t>
                      </a:r>
                      <a:r>
                        <a:rPr lang="tr-TR" sz="1800" b="1" kern="0" baseline="0" dirty="0" smtClean="0"/>
                        <a:t> </a:t>
                      </a:r>
                      <a:r>
                        <a:rPr lang="tr-TR" sz="1800" dirty="0" smtClean="0"/>
                        <a:t>International</a:t>
                      </a:r>
                      <a:r>
                        <a:rPr lang="tr-TR" sz="1800" baseline="0" dirty="0" smtClean="0"/>
                        <a:t> Students </a:t>
                      </a:r>
                      <a:r>
                        <a:rPr lang="tr-TR" sz="1800" baseline="0" dirty="0" err="1" smtClean="0"/>
                        <a:t>from</a:t>
                      </a:r>
                      <a:r>
                        <a:rPr lang="tr-TR" sz="1800" baseline="0" dirty="0" smtClean="0"/>
                        <a:t> </a:t>
                      </a:r>
                      <a:r>
                        <a:rPr lang="tr-TR" sz="1800" b="1" baseline="0" dirty="0" smtClean="0"/>
                        <a:t>104</a:t>
                      </a:r>
                      <a:r>
                        <a:rPr lang="tr-TR" sz="1800" baseline="0" dirty="0" smtClean="0"/>
                        <a:t> </a:t>
                      </a:r>
                      <a:r>
                        <a:rPr lang="tr-TR" sz="1800" baseline="0" dirty="0" err="1" smtClean="0"/>
                        <a:t>different</a:t>
                      </a:r>
                      <a:r>
                        <a:rPr lang="tr-TR" sz="1800" baseline="0" dirty="0" smtClean="0"/>
                        <a:t> </a:t>
                      </a:r>
                      <a:r>
                        <a:rPr lang="tr-TR" sz="1800" baseline="0" dirty="0" err="1" smtClean="0"/>
                        <a:t>countries</a:t>
                      </a:r>
                      <a:endParaRPr lang="en-US" sz="1800" dirty="0" smtClean="0"/>
                    </a:p>
                  </a:txBody>
                  <a:tcPr marL="68580" marR="68580" marT="34290" marB="34290"/>
                </a:tc>
              </a:tr>
              <a:tr h="621506">
                <a:tc>
                  <a:txBody>
                    <a:bodyPr/>
                    <a:lstStyle/>
                    <a:p>
                      <a:pPr algn="l"/>
                      <a:r>
                        <a:rPr lang="tr-TR" sz="1800" b="1" dirty="0" smtClean="0"/>
                        <a:t>International </a:t>
                      </a:r>
                      <a:r>
                        <a:rPr lang="tr-TR" sz="1800" b="1" dirty="0" err="1" smtClean="0"/>
                        <a:t>Programmes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Medicine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Economics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Material Sciences and Engineering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Nanoscience and Nanotechnology </a:t>
                      </a:r>
                      <a:endParaRPr lang="en-US" sz="1800" dirty="0" smtClean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İçerik Yer Tutucusu 2"/>
          <p:cNvSpPr>
            <a:spLocks noGrp="1"/>
          </p:cNvSpPr>
          <p:nvPr>
            <p:ph idx="4294967295"/>
          </p:nvPr>
        </p:nvSpPr>
        <p:spPr>
          <a:xfrm>
            <a:off x="3725863" y="4411663"/>
            <a:ext cx="5418137" cy="946150"/>
          </a:xfrm>
          <a:effectLst>
            <a:outerShdw sx="1000" sy="1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</p:txBody>
      </p:sp>
      <p:sp>
        <p:nvSpPr>
          <p:cNvPr id="4" name="Dikdörtgen 3"/>
          <p:cNvSpPr/>
          <p:nvPr/>
        </p:nvSpPr>
        <p:spPr>
          <a:xfrm>
            <a:off x="0" y="76146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5" name="Akış Çizelgesi: El İle Girdi 4"/>
          <p:cNvSpPr/>
          <p:nvPr/>
        </p:nvSpPr>
        <p:spPr>
          <a:xfrm>
            <a:off x="470970" y="76218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6" name="Dikdörtgen 5"/>
          <p:cNvSpPr/>
          <p:nvPr/>
        </p:nvSpPr>
        <p:spPr>
          <a:xfrm>
            <a:off x="2713200" y="872215"/>
            <a:ext cx="2582773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7" name="Dikdörtgen 6"/>
          <p:cNvSpPr/>
          <p:nvPr/>
        </p:nvSpPr>
        <p:spPr>
          <a:xfrm>
            <a:off x="885186" y="872215"/>
            <a:ext cx="3069596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953478" y="872215"/>
            <a:ext cx="4138588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925" dirty="0">
                <a:solidFill>
                  <a:srgbClr val="152B64"/>
                </a:solidFill>
              </a:rPr>
              <a:t>International </a:t>
            </a:r>
            <a:r>
              <a:rPr lang="tr-TR" sz="2925" dirty="0" err="1">
                <a:solidFill>
                  <a:srgbClr val="152B64"/>
                </a:solidFill>
              </a:rPr>
              <a:t>Cooperation</a:t>
            </a:r>
            <a:endParaRPr lang="en-US" sz="2925" dirty="0">
              <a:solidFill>
                <a:srgbClr val="152B64"/>
              </a:solidFill>
            </a:endParaRPr>
          </a:p>
        </p:txBody>
      </p:sp>
      <p:pic>
        <p:nvPicPr>
          <p:cNvPr id="12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00" y="717172"/>
            <a:ext cx="2316625" cy="47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9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22176" y="1132347"/>
            <a:ext cx="81268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Study Areas &amp; Language of Instruction: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Medicine (English)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Economics (English)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English Language Teaching (English)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Material Sciences and Engineering (30% English, 70% Turkish)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Horticulture (Master’s - English)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Other undergraduate programs are primarily in Turkish, but exchange students are supported with English materials, tutorials, and exams.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the graduate (Master’s and PhD) level, programs are available in both Turkish and English.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855225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Akış Çizelgesi: El İle Girdi 4"/>
          <p:cNvSpPr/>
          <p:nvPr/>
        </p:nvSpPr>
        <p:spPr>
          <a:xfrm>
            <a:off x="470970" y="1855939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5"/>
          <p:cNvSpPr/>
          <p:nvPr/>
        </p:nvSpPr>
        <p:spPr>
          <a:xfrm>
            <a:off x="1731386" y="1965971"/>
            <a:ext cx="2420334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Dikdörtgen 9"/>
          <p:cNvSpPr/>
          <p:nvPr/>
        </p:nvSpPr>
        <p:spPr>
          <a:xfrm>
            <a:off x="885187" y="1965971"/>
            <a:ext cx="2863855" cy="1697462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903674" y="2276706"/>
            <a:ext cx="4138588" cy="18081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1913">
              <a:lnSpc>
                <a:spcPct val="70000"/>
              </a:lnSpc>
              <a:defRPr/>
            </a:pPr>
            <a:r>
              <a:rPr lang="tr-TR" sz="3200" dirty="0" err="1" smtClean="0"/>
              <a:t>Thank</a:t>
            </a:r>
            <a:r>
              <a:rPr lang="tr-TR" sz="3200" dirty="0" smtClean="0"/>
              <a:t> </a:t>
            </a:r>
            <a:r>
              <a:rPr lang="tr-TR" sz="3200" dirty="0" err="1" smtClean="0"/>
              <a:t>you</a:t>
            </a:r>
            <a:r>
              <a:rPr lang="tr-TR" sz="3200" dirty="0" smtClean="0"/>
              <a:t>!</a:t>
            </a:r>
            <a:r>
              <a:rPr lang="en-US" sz="3200" dirty="0"/>
              <a:t/>
            </a:r>
            <a:br>
              <a:rPr lang="en-US" sz="3200" dirty="0"/>
            </a:br>
            <a:endParaRPr lang="tr-TR" altLang="ja-JP" sz="3200" dirty="0">
              <a:solidFill>
                <a:srgbClr val="152B64"/>
              </a:solidFill>
            </a:endParaRPr>
          </a:p>
          <a:p>
            <a:pPr marL="61913">
              <a:lnSpc>
                <a:spcPct val="70000"/>
              </a:lnSpc>
              <a:defRPr/>
            </a:pPr>
            <a:endParaRPr lang="en-US" altLang="ja-JP" sz="2925" dirty="0">
              <a:solidFill>
                <a:srgbClr val="152B6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49042" y="1725519"/>
            <a:ext cx="5013835" cy="3390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2100" b="1" dirty="0"/>
          </a:p>
          <a:p>
            <a:pPr algn="ctr"/>
            <a:r>
              <a:rPr lang="en-US" sz="2100" dirty="0"/>
              <a:t/>
            </a:r>
            <a:br>
              <a:rPr lang="en-US" sz="2100" dirty="0"/>
            </a:br>
            <a:endParaRPr lang="en-US" sz="2100" dirty="0"/>
          </a:p>
        </p:txBody>
      </p:sp>
      <p:sp>
        <p:nvSpPr>
          <p:cNvPr id="3" name="AutoShape 2" descr="Flag of Ukraine | Britannica"/>
          <p:cNvSpPr>
            <a:spLocks noChangeAspect="1" noChangeArrowheads="1"/>
          </p:cNvSpPr>
          <p:nvPr/>
        </p:nvSpPr>
        <p:spPr bwMode="auto">
          <a:xfrm>
            <a:off x="155575" y="-822325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6" y="1310365"/>
            <a:ext cx="4071740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7" y="1342321"/>
            <a:ext cx="5010533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Types of Higher Education Institutions in Turkey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4" name="1 İçerik Yer Tutucusu"/>
          <p:cNvSpPr txBox="1">
            <a:spLocks/>
          </p:cNvSpPr>
          <p:nvPr/>
        </p:nvSpPr>
        <p:spPr bwMode="auto">
          <a:xfrm>
            <a:off x="796551" y="2108269"/>
            <a:ext cx="7714718" cy="31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36725" indent="-28257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61913" indent="0" eaLnBrk="1" hangingPunct="1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endParaRPr lang="tr-TR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4808" indent="-342896" eaLnBrk="1" hangingPunct="1">
              <a:spcBef>
                <a:spcPts val="450"/>
              </a:spcBef>
              <a:buClr>
                <a:srgbClr val="312783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Universities</a:t>
            </a:r>
            <a:endParaRPr lang="tr-TR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4808" indent="-342896" eaLnBrk="1" hangingPunct="1">
              <a:spcBef>
                <a:spcPts val="450"/>
              </a:spcBef>
              <a:buClr>
                <a:srgbClr val="312783"/>
              </a:buClr>
              <a:buSzPct val="80000"/>
              <a:buFont typeface="Arial" pitchFamily="34" charset="0"/>
              <a:buChar char="•"/>
              <a:defRPr/>
            </a:pP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Vocational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Schools</a:t>
            </a:r>
            <a:endParaRPr lang="en-US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4808" indent="-342896" eaLnBrk="1" hangingPunct="1">
              <a:spcBef>
                <a:spcPts val="450"/>
              </a:spcBef>
              <a:buClr>
                <a:srgbClr val="312783"/>
              </a:buClr>
              <a:buSzPct val="80000"/>
              <a:buFont typeface="Arial" pitchFamily="34" charset="0"/>
              <a:buChar char="•"/>
              <a:defRPr/>
            </a:pP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Foundation </a:t>
            </a: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Universities</a:t>
            </a:r>
            <a:endParaRPr lang="tr-TR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4808" indent="-342896" eaLnBrk="1" hangingPunct="1">
              <a:spcBef>
                <a:spcPts val="450"/>
              </a:spcBef>
              <a:buClr>
                <a:srgbClr val="312783"/>
              </a:buClr>
              <a:buSzPct val="80000"/>
              <a:buFont typeface="Arial" pitchFamily="34" charset="0"/>
              <a:buChar char="•"/>
              <a:defRPr/>
            </a:pP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Educational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2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Police</a:t>
            </a:r>
            <a:r>
              <a:rPr lang="tr-TR" sz="2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Academy)</a:t>
            </a:r>
            <a:endParaRPr lang="en-US" sz="2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8" y="1310365"/>
            <a:ext cx="4157465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6" y="1310365"/>
            <a:ext cx="5061370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Location of </a:t>
            </a:r>
            <a:r>
              <a:rPr lang="en-US" sz="3000" b="1" dirty="0" err="1"/>
              <a:t>Ondokuz</a:t>
            </a:r>
            <a:r>
              <a:rPr lang="en-US" sz="3000" b="1" dirty="0"/>
              <a:t> </a:t>
            </a:r>
            <a:r>
              <a:rPr lang="en-US" sz="3000" b="1" dirty="0" err="1"/>
              <a:t>Mayıs</a:t>
            </a:r>
            <a:r>
              <a:rPr lang="en-US" sz="3000" b="1" dirty="0"/>
              <a:t> University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747410" y="1921763"/>
            <a:ext cx="5039045" cy="345638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err="1"/>
              <a:t>Ondokuz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Mayıs</a:t>
            </a:r>
            <a:r>
              <a:rPr lang="en-US" altLang="en-US" sz="2400" dirty="0"/>
              <a:t> University is located in </a:t>
            </a:r>
            <a:r>
              <a:rPr lang="en-US" altLang="en-US" sz="2400" dirty="0">
                <a:solidFill>
                  <a:srgbClr val="FF0000"/>
                </a:solidFill>
              </a:rPr>
              <a:t>Samsun</a:t>
            </a:r>
            <a:r>
              <a:rPr lang="en-US" altLang="en-US" sz="2400" dirty="0"/>
              <a:t>, the largest city </a:t>
            </a:r>
            <a:r>
              <a:rPr lang="tr-TR" altLang="en-US" sz="2400" dirty="0"/>
              <a:t>in</a:t>
            </a:r>
            <a:r>
              <a:rPr lang="en-US" altLang="en-US" sz="2400" dirty="0"/>
              <a:t> the Black Sea Region of Turkey</a:t>
            </a:r>
            <a:endParaRPr lang="tr-TR" altLang="en-US" sz="2400" dirty="0"/>
          </a:p>
          <a:p>
            <a:endParaRPr lang="tr-TR" altLang="en-US" sz="2400" dirty="0"/>
          </a:p>
          <a:p>
            <a:pPr>
              <a:buClr>
                <a:srgbClr val="312783"/>
              </a:buClr>
            </a:pPr>
            <a:r>
              <a:rPr lang="en-US" altLang="en-US" sz="2400" dirty="0"/>
              <a:t>The university has schools in Samsun and </a:t>
            </a:r>
            <a:r>
              <a:rPr lang="tr-TR" altLang="en-US" sz="2400" dirty="0">
                <a:solidFill>
                  <a:srgbClr val="FF0000"/>
                </a:solidFill>
              </a:rPr>
              <a:t>7</a:t>
            </a:r>
            <a:r>
              <a:rPr lang="en-US" altLang="en-US" sz="2400" dirty="0"/>
              <a:t> other counties.</a:t>
            </a:r>
          </a:p>
          <a:p>
            <a:endParaRPr lang="en-US" altLang="en-US" sz="2400" dirty="0"/>
          </a:p>
        </p:txBody>
      </p:sp>
      <p:pic>
        <p:nvPicPr>
          <p:cNvPr id="15" name="Picture 8" descr="C:\Users\ASUS\Desktop\omu-diploma-eki-etiketi-almaya-hak-kazandi-3823-html2696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7" y="1898168"/>
            <a:ext cx="2698310" cy="173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:\Users\ASUS\Desktop\OMU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7" y="3696635"/>
            <a:ext cx="2698310" cy="17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3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6" y="1524975"/>
            <a:ext cx="8529851" cy="370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 2"/>
          <p:cNvGrpSpPr/>
          <p:nvPr/>
        </p:nvGrpSpPr>
        <p:grpSpPr>
          <a:xfrm>
            <a:off x="1" y="843151"/>
            <a:ext cx="2879475" cy="534626"/>
            <a:chOff x="461554" y="323850"/>
            <a:chExt cx="3839300" cy="712834"/>
          </a:xfrm>
        </p:grpSpPr>
        <p:sp>
          <p:nvSpPr>
            <p:cNvPr id="4" name="Dikdörtgen 3"/>
            <p:cNvSpPr/>
            <p:nvPr/>
          </p:nvSpPr>
          <p:spPr>
            <a:xfrm>
              <a:off x="461554" y="323850"/>
              <a:ext cx="643346" cy="561975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350"/>
            </a:p>
          </p:txBody>
        </p:sp>
        <p:sp>
          <p:nvSpPr>
            <p:cNvPr id="5" name="Akış Çizelgesi: El İle Girdi 4"/>
            <p:cNvSpPr/>
            <p:nvPr/>
          </p:nvSpPr>
          <p:spPr>
            <a:xfrm>
              <a:off x="1089512" y="324802"/>
              <a:ext cx="576939" cy="711882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64"/>
                <a:gd name="connsiteY0" fmla="*/ 200 h 10000"/>
                <a:gd name="connsiteX1" fmla="*/ 10064 w 10064"/>
                <a:gd name="connsiteY1" fmla="*/ 0 h 10000"/>
                <a:gd name="connsiteX2" fmla="*/ 10064 w 10064"/>
                <a:gd name="connsiteY2" fmla="*/ 10000 h 10000"/>
                <a:gd name="connsiteX3" fmla="*/ 64 w 10064"/>
                <a:gd name="connsiteY3" fmla="*/ 10000 h 10000"/>
                <a:gd name="connsiteX4" fmla="*/ 0 w 10064"/>
                <a:gd name="connsiteY4" fmla="*/ 200 h 10000"/>
                <a:gd name="connsiteX0" fmla="*/ 6 w 10070"/>
                <a:gd name="connsiteY0" fmla="*/ 200 h 10000"/>
                <a:gd name="connsiteX1" fmla="*/ 10070 w 10070"/>
                <a:gd name="connsiteY1" fmla="*/ 0 h 10000"/>
                <a:gd name="connsiteX2" fmla="*/ 10070 w 10070"/>
                <a:gd name="connsiteY2" fmla="*/ 10000 h 10000"/>
                <a:gd name="connsiteX3" fmla="*/ 6 w 10070"/>
                <a:gd name="connsiteY3" fmla="*/ 7300 h 10000"/>
                <a:gd name="connsiteX4" fmla="*/ 6 w 10070"/>
                <a:gd name="connsiteY4" fmla="*/ 200 h 10000"/>
                <a:gd name="connsiteX0" fmla="*/ 56 w 10120"/>
                <a:gd name="connsiteY0" fmla="*/ 200 h 10000"/>
                <a:gd name="connsiteX1" fmla="*/ 10120 w 10120"/>
                <a:gd name="connsiteY1" fmla="*/ 0 h 10000"/>
                <a:gd name="connsiteX2" fmla="*/ 10120 w 10120"/>
                <a:gd name="connsiteY2" fmla="*/ 10000 h 10000"/>
                <a:gd name="connsiteX3" fmla="*/ 3 w 10120"/>
                <a:gd name="connsiteY3" fmla="*/ 7467 h 10000"/>
                <a:gd name="connsiteX4" fmla="*/ 56 w 10120"/>
                <a:gd name="connsiteY4" fmla="*/ 200 h 10000"/>
                <a:gd name="connsiteX0" fmla="*/ 56 w 10120"/>
                <a:gd name="connsiteY0" fmla="*/ 0 h 9800"/>
                <a:gd name="connsiteX1" fmla="*/ 7587 w 10120"/>
                <a:gd name="connsiteY1" fmla="*/ 1592 h 9800"/>
                <a:gd name="connsiteX2" fmla="*/ 10120 w 10120"/>
                <a:gd name="connsiteY2" fmla="*/ 9800 h 9800"/>
                <a:gd name="connsiteX3" fmla="*/ 3 w 10120"/>
                <a:gd name="connsiteY3" fmla="*/ 7267 h 9800"/>
                <a:gd name="connsiteX4" fmla="*/ 56 w 10120"/>
                <a:gd name="connsiteY4" fmla="*/ 0 h 9800"/>
                <a:gd name="connsiteX0" fmla="*/ 55 w 7549"/>
                <a:gd name="connsiteY0" fmla="*/ 0 h 10298"/>
                <a:gd name="connsiteX1" fmla="*/ 7497 w 7549"/>
                <a:gd name="connsiteY1" fmla="*/ 1624 h 10298"/>
                <a:gd name="connsiteX2" fmla="*/ 7549 w 7549"/>
                <a:gd name="connsiteY2" fmla="*/ 10298 h 10298"/>
                <a:gd name="connsiteX3" fmla="*/ 3 w 7549"/>
                <a:gd name="connsiteY3" fmla="*/ 7415 h 10298"/>
                <a:gd name="connsiteX4" fmla="*/ 55 w 7549"/>
                <a:gd name="connsiteY4" fmla="*/ 0 h 10298"/>
                <a:gd name="connsiteX0" fmla="*/ 73 w 10000"/>
                <a:gd name="connsiteY0" fmla="*/ 0 h 9298"/>
                <a:gd name="connsiteX1" fmla="*/ 9931 w 10000"/>
                <a:gd name="connsiteY1" fmla="*/ 1577 h 9298"/>
                <a:gd name="connsiteX2" fmla="*/ 10000 w 10000"/>
                <a:gd name="connsiteY2" fmla="*/ 9298 h 9298"/>
                <a:gd name="connsiteX3" fmla="*/ 4 w 10000"/>
                <a:gd name="connsiteY3" fmla="*/ 7200 h 9298"/>
                <a:gd name="connsiteX4" fmla="*/ 73 w 10000"/>
                <a:gd name="connsiteY4" fmla="*/ 0 h 9298"/>
                <a:gd name="connsiteX0" fmla="*/ 73 w 9937"/>
                <a:gd name="connsiteY0" fmla="*/ 0 h 10000"/>
                <a:gd name="connsiteX1" fmla="*/ 9931 w 9937"/>
                <a:gd name="connsiteY1" fmla="*/ 1696 h 10000"/>
                <a:gd name="connsiteX2" fmla="*/ 9930 w 9937"/>
                <a:gd name="connsiteY2" fmla="*/ 10000 h 10000"/>
                <a:gd name="connsiteX3" fmla="*/ 4 w 9937"/>
                <a:gd name="connsiteY3" fmla="*/ 7744 h 10000"/>
                <a:gd name="connsiteX4" fmla="*/ 73 w 9937"/>
                <a:gd name="connsiteY4" fmla="*/ 0 h 10000"/>
                <a:gd name="connsiteX0" fmla="*/ 73 w 9994"/>
                <a:gd name="connsiteY0" fmla="*/ 0 h 9956"/>
                <a:gd name="connsiteX1" fmla="*/ 9994 w 9994"/>
                <a:gd name="connsiteY1" fmla="*/ 1696 h 9956"/>
                <a:gd name="connsiteX2" fmla="*/ 9150 w 9994"/>
                <a:gd name="connsiteY2" fmla="*/ 9956 h 9956"/>
                <a:gd name="connsiteX3" fmla="*/ 4 w 9994"/>
                <a:gd name="connsiteY3" fmla="*/ 7744 h 9956"/>
                <a:gd name="connsiteX4" fmla="*/ 73 w 9994"/>
                <a:gd name="connsiteY4" fmla="*/ 0 h 9956"/>
                <a:gd name="connsiteX0" fmla="*/ 73 w 9229"/>
                <a:gd name="connsiteY0" fmla="*/ 0 h 10000"/>
                <a:gd name="connsiteX1" fmla="*/ 9227 w 9229"/>
                <a:gd name="connsiteY1" fmla="*/ 1792 h 10000"/>
                <a:gd name="connsiteX2" fmla="*/ 9155 w 9229"/>
                <a:gd name="connsiteY2" fmla="*/ 10000 h 10000"/>
                <a:gd name="connsiteX3" fmla="*/ 4 w 9229"/>
                <a:gd name="connsiteY3" fmla="*/ 7778 h 10000"/>
                <a:gd name="connsiteX4" fmla="*/ 73 w 9229"/>
                <a:gd name="connsiteY4" fmla="*/ 0 h 10000"/>
                <a:gd name="connsiteX0" fmla="*/ 116 w 10038"/>
                <a:gd name="connsiteY0" fmla="*/ 0 h 10000"/>
                <a:gd name="connsiteX1" fmla="*/ 10035 w 10038"/>
                <a:gd name="connsiteY1" fmla="*/ 1792 h 10000"/>
                <a:gd name="connsiteX2" fmla="*/ 9957 w 10038"/>
                <a:gd name="connsiteY2" fmla="*/ 10000 h 10000"/>
                <a:gd name="connsiteX3" fmla="*/ 3 w 10038"/>
                <a:gd name="connsiteY3" fmla="*/ 7823 h 10000"/>
                <a:gd name="connsiteX4" fmla="*/ 116 w 10038"/>
                <a:gd name="connsiteY4" fmla="*/ 0 h 10000"/>
                <a:gd name="connsiteX0" fmla="*/ 116 w 10126"/>
                <a:gd name="connsiteY0" fmla="*/ 0 h 10000"/>
                <a:gd name="connsiteX1" fmla="*/ 10035 w 10126"/>
                <a:gd name="connsiteY1" fmla="*/ 1792 h 10000"/>
                <a:gd name="connsiteX2" fmla="*/ 10126 w 10126"/>
                <a:gd name="connsiteY2" fmla="*/ 10000 h 10000"/>
                <a:gd name="connsiteX3" fmla="*/ 3 w 10126"/>
                <a:gd name="connsiteY3" fmla="*/ 7823 h 10000"/>
                <a:gd name="connsiteX4" fmla="*/ 116 w 10126"/>
                <a:gd name="connsiteY4" fmla="*/ 0 h 10000"/>
                <a:gd name="connsiteX0" fmla="*/ 116 w 10126"/>
                <a:gd name="connsiteY0" fmla="*/ 0 h 10000"/>
                <a:gd name="connsiteX1" fmla="*/ 10035 w 10126"/>
                <a:gd name="connsiteY1" fmla="*/ 2026 h 10000"/>
                <a:gd name="connsiteX2" fmla="*/ 10126 w 10126"/>
                <a:gd name="connsiteY2" fmla="*/ 10000 h 10000"/>
                <a:gd name="connsiteX3" fmla="*/ 3 w 10126"/>
                <a:gd name="connsiteY3" fmla="*/ 7823 h 10000"/>
                <a:gd name="connsiteX4" fmla="*/ 116 w 10126"/>
                <a:gd name="connsiteY4" fmla="*/ 0 h 10000"/>
                <a:gd name="connsiteX0" fmla="*/ 116 w 10126"/>
                <a:gd name="connsiteY0" fmla="*/ 0 h 10000"/>
                <a:gd name="connsiteX1" fmla="*/ 10035 w 10126"/>
                <a:gd name="connsiteY1" fmla="*/ 2093 h 10000"/>
                <a:gd name="connsiteX2" fmla="*/ 10126 w 10126"/>
                <a:gd name="connsiteY2" fmla="*/ 10000 h 10000"/>
                <a:gd name="connsiteX3" fmla="*/ 3 w 10126"/>
                <a:gd name="connsiteY3" fmla="*/ 7823 h 10000"/>
                <a:gd name="connsiteX4" fmla="*/ 116 w 10126"/>
                <a:gd name="connsiteY4" fmla="*/ 0 h 10000"/>
                <a:gd name="connsiteX0" fmla="*/ 116 w 10248"/>
                <a:gd name="connsiteY0" fmla="*/ 0 h 10000"/>
                <a:gd name="connsiteX1" fmla="*/ 10246 w 10248"/>
                <a:gd name="connsiteY1" fmla="*/ 2160 h 10000"/>
                <a:gd name="connsiteX2" fmla="*/ 10126 w 10248"/>
                <a:gd name="connsiteY2" fmla="*/ 10000 h 10000"/>
                <a:gd name="connsiteX3" fmla="*/ 3 w 10248"/>
                <a:gd name="connsiteY3" fmla="*/ 7823 h 10000"/>
                <a:gd name="connsiteX4" fmla="*/ 116 w 10248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48" h="10000">
                  <a:moveTo>
                    <a:pt x="116" y="0"/>
                  </a:moveTo>
                  <a:lnTo>
                    <a:pt x="10246" y="2160"/>
                  </a:lnTo>
                  <a:cubicBezTo>
                    <a:pt x="10271" y="5193"/>
                    <a:pt x="10101" y="6968"/>
                    <a:pt x="10126" y="10000"/>
                  </a:cubicBezTo>
                  <a:lnTo>
                    <a:pt x="3" y="7823"/>
                  </a:lnTo>
                  <a:cubicBezTo>
                    <a:pt x="-27" y="4327"/>
                    <a:pt x="148" y="3497"/>
                    <a:pt x="116" y="0"/>
                  </a:cubicBezTo>
                  <a:close/>
                </a:path>
              </a:pathLst>
            </a:custGeom>
            <a:solidFill>
              <a:srgbClr val="CF98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350"/>
            </a:p>
          </p:txBody>
        </p:sp>
        <p:sp>
          <p:nvSpPr>
            <p:cNvPr id="6" name="Dikdörtgen 5"/>
            <p:cNvSpPr/>
            <p:nvPr/>
          </p:nvSpPr>
          <p:spPr>
            <a:xfrm>
              <a:off x="1647007" y="471511"/>
              <a:ext cx="2653847" cy="565150"/>
            </a:xfrm>
            <a:custGeom>
              <a:avLst/>
              <a:gdLst>
                <a:gd name="connsiteX0" fmla="*/ 0 w 2987222"/>
                <a:gd name="connsiteY0" fmla="*/ 0 h 561975"/>
                <a:gd name="connsiteX1" fmla="*/ 2987222 w 2987222"/>
                <a:gd name="connsiteY1" fmla="*/ 0 h 561975"/>
                <a:gd name="connsiteX2" fmla="*/ 2987222 w 2987222"/>
                <a:gd name="connsiteY2" fmla="*/ 561975 h 561975"/>
                <a:gd name="connsiteX3" fmla="*/ 0 w 2987222"/>
                <a:gd name="connsiteY3" fmla="*/ 561975 h 561975"/>
                <a:gd name="connsiteX4" fmla="*/ 0 w 2987222"/>
                <a:gd name="connsiteY4" fmla="*/ 0 h 561975"/>
                <a:gd name="connsiteX0" fmla="*/ 0 w 2987222"/>
                <a:gd name="connsiteY0" fmla="*/ 0 h 561975"/>
                <a:gd name="connsiteX1" fmla="*/ 2596697 w 2987222"/>
                <a:gd name="connsiteY1" fmla="*/ 15875 h 561975"/>
                <a:gd name="connsiteX2" fmla="*/ 2987222 w 2987222"/>
                <a:gd name="connsiteY2" fmla="*/ 561975 h 561975"/>
                <a:gd name="connsiteX3" fmla="*/ 0 w 2987222"/>
                <a:gd name="connsiteY3" fmla="*/ 561975 h 561975"/>
                <a:gd name="connsiteX4" fmla="*/ 0 w 2987222"/>
                <a:gd name="connsiteY4" fmla="*/ 0 h 561975"/>
                <a:gd name="connsiteX0" fmla="*/ 0 w 2987222"/>
                <a:gd name="connsiteY0" fmla="*/ 0 h 561975"/>
                <a:gd name="connsiteX1" fmla="*/ 2596697 w 2987222"/>
                <a:gd name="connsiteY1" fmla="*/ 15875 h 561975"/>
                <a:gd name="connsiteX2" fmla="*/ 2920230 w 2987222"/>
                <a:gd name="connsiteY2" fmla="*/ 20614 h 561975"/>
                <a:gd name="connsiteX3" fmla="*/ 2987222 w 2987222"/>
                <a:gd name="connsiteY3" fmla="*/ 561975 h 561975"/>
                <a:gd name="connsiteX4" fmla="*/ 0 w 2987222"/>
                <a:gd name="connsiteY4" fmla="*/ 561975 h 561975"/>
                <a:gd name="connsiteX5" fmla="*/ 0 w 2987222"/>
                <a:gd name="connsiteY5" fmla="*/ 0 h 561975"/>
                <a:gd name="connsiteX0" fmla="*/ 0 w 2987222"/>
                <a:gd name="connsiteY0" fmla="*/ 0 h 561975"/>
                <a:gd name="connsiteX1" fmla="*/ 2596697 w 2987222"/>
                <a:gd name="connsiteY1" fmla="*/ 15875 h 561975"/>
                <a:gd name="connsiteX2" fmla="*/ 2420168 w 2987222"/>
                <a:gd name="connsiteY2" fmla="*/ 296839 h 561975"/>
                <a:gd name="connsiteX3" fmla="*/ 2987222 w 2987222"/>
                <a:gd name="connsiteY3" fmla="*/ 561975 h 561975"/>
                <a:gd name="connsiteX4" fmla="*/ 0 w 2987222"/>
                <a:gd name="connsiteY4" fmla="*/ 561975 h 561975"/>
                <a:gd name="connsiteX5" fmla="*/ 0 w 2987222"/>
                <a:gd name="connsiteY5" fmla="*/ 0 h 561975"/>
                <a:gd name="connsiteX0" fmla="*/ 0 w 2653847"/>
                <a:gd name="connsiteY0" fmla="*/ 0 h 561975"/>
                <a:gd name="connsiteX1" fmla="*/ 2596697 w 2653847"/>
                <a:gd name="connsiteY1" fmla="*/ 15875 h 561975"/>
                <a:gd name="connsiteX2" fmla="*/ 2420168 w 2653847"/>
                <a:gd name="connsiteY2" fmla="*/ 296839 h 561975"/>
                <a:gd name="connsiteX3" fmla="*/ 2653847 w 2653847"/>
                <a:gd name="connsiteY3" fmla="*/ 557213 h 561975"/>
                <a:gd name="connsiteX4" fmla="*/ 0 w 2653847"/>
                <a:gd name="connsiteY4" fmla="*/ 561975 h 561975"/>
                <a:gd name="connsiteX5" fmla="*/ 0 w 2653847"/>
                <a:gd name="connsiteY5" fmla="*/ 0 h 561975"/>
                <a:gd name="connsiteX0" fmla="*/ 0 w 2653847"/>
                <a:gd name="connsiteY0" fmla="*/ 3175 h 565150"/>
                <a:gd name="connsiteX1" fmla="*/ 2599078 w 2653847"/>
                <a:gd name="connsiteY1" fmla="*/ 0 h 565150"/>
                <a:gd name="connsiteX2" fmla="*/ 2420168 w 2653847"/>
                <a:gd name="connsiteY2" fmla="*/ 300014 h 565150"/>
                <a:gd name="connsiteX3" fmla="*/ 2653847 w 2653847"/>
                <a:gd name="connsiteY3" fmla="*/ 560388 h 565150"/>
                <a:gd name="connsiteX4" fmla="*/ 0 w 2653847"/>
                <a:gd name="connsiteY4" fmla="*/ 565150 h 565150"/>
                <a:gd name="connsiteX5" fmla="*/ 0 w 2653847"/>
                <a:gd name="connsiteY5" fmla="*/ 3175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3847" h="565150">
                  <a:moveTo>
                    <a:pt x="0" y="3175"/>
                  </a:moveTo>
                  <a:lnTo>
                    <a:pt x="2599078" y="0"/>
                  </a:lnTo>
                  <a:cubicBezTo>
                    <a:pt x="2605322" y="11105"/>
                    <a:pt x="2413924" y="288909"/>
                    <a:pt x="2420168" y="300014"/>
                  </a:cubicBezTo>
                  <a:lnTo>
                    <a:pt x="2653847" y="560388"/>
                  </a:lnTo>
                  <a:lnTo>
                    <a:pt x="0" y="56515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350"/>
            </a:p>
          </p:txBody>
        </p:sp>
      </p:grpSp>
      <p:sp>
        <p:nvSpPr>
          <p:cNvPr id="7" name="Unvan 1"/>
          <p:cNvSpPr txBox="1">
            <a:spLocks/>
          </p:cNvSpPr>
          <p:nvPr/>
        </p:nvSpPr>
        <p:spPr>
          <a:xfrm>
            <a:off x="953479" y="953897"/>
            <a:ext cx="1732265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152B64"/>
                </a:solidFill>
              </a:rPr>
              <a:t>Location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" y="889474"/>
            <a:ext cx="328835" cy="32883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81" y="1549442"/>
            <a:ext cx="356405" cy="35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1310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1199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1200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6" y="1310365"/>
            <a:ext cx="1132598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7" y="1342321"/>
            <a:ext cx="5010533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dirty="0">
                <a:solidFill>
                  <a:srgbClr val="152B64"/>
                </a:solidFill>
              </a:rPr>
              <a:t>SAMSUN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pic>
        <p:nvPicPr>
          <p:cNvPr id="14" name="Picture 10" descr="C:\Users\ASUS\Desktop\35667014.0037Samsunstreetsce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7" y="2066289"/>
            <a:ext cx="4117851" cy="3110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617832" y="2066288"/>
            <a:ext cx="4021931" cy="275391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indent="0" algn="ctr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altLang="en-US" sz="2100" dirty="0"/>
              <a:t>Samsun is the main</a:t>
            </a:r>
            <a:r>
              <a:rPr lang="tr-TR" altLang="en-US" sz="2100" dirty="0"/>
              <a:t> </a:t>
            </a:r>
            <a:r>
              <a:rPr lang="tr-TR" altLang="en-US" sz="2100" dirty="0" err="1"/>
              <a:t>and</a:t>
            </a:r>
            <a:r>
              <a:rPr lang="tr-TR" altLang="en-US" sz="2100" dirty="0"/>
              <a:t> </a:t>
            </a:r>
            <a:r>
              <a:rPr lang="tr-TR" altLang="en-US" sz="2100" dirty="0" err="1"/>
              <a:t>largest</a:t>
            </a:r>
            <a:r>
              <a:rPr lang="tr-TR" altLang="en-US" sz="2100" dirty="0"/>
              <a:t> M</a:t>
            </a:r>
            <a:r>
              <a:rPr lang="en-US" altLang="en-US" sz="2100" dirty="0" err="1"/>
              <a:t>etropolitan</a:t>
            </a:r>
            <a:r>
              <a:rPr lang="en-US" altLang="en-US" sz="2100" dirty="0"/>
              <a:t> city of the Black Sea </a:t>
            </a:r>
            <a:r>
              <a:rPr lang="tr-TR" altLang="en-US" sz="2100" dirty="0" err="1"/>
              <a:t>Region</a:t>
            </a:r>
            <a:r>
              <a:rPr lang="tr-TR" altLang="en-US" sz="2100" dirty="0"/>
              <a:t> </a:t>
            </a:r>
            <a:r>
              <a:rPr lang="tr-TR" altLang="en-US" sz="2100" dirty="0" err="1"/>
              <a:t>with</a:t>
            </a:r>
            <a:r>
              <a:rPr lang="tr-TR" altLang="en-US" sz="2100" dirty="0"/>
              <a:t> a </a:t>
            </a:r>
            <a:r>
              <a:rPr lang="tr-TR" altLang="en-US" sz="2100" dirty="0" err="1"/>
              <a:t>population</a:t>
            </a:r>
            <a:r>
              <a:rPr lang="tr-TR" altLang="en-US" sz="2100" dirty="0"/>
              <a:t> of 1.3 </a:t>
            </a:r>
            <a:r>
              <a:rPr lang="tr-TR" altLang="en-US" sz="2100" dirty="0" err="1"/>
              <a:t>million</a:t>
            </a:r>
            <a:r>
              <a:rPr lang="tr-TR" altLang="en-US" sz="2100" dirty="0"/>
              <a:t> </a:t>
            </a:r>
            <a:r>
              <a:rPr lang="en-US" altLang="en-US" sz="2100" dirty="0"/>
              <a:t>and it is the trade, industry, finance and health center of the region.</a:t>
            </a:r>
            <a:endParaRPr lang="tr-TR" altLang="en-US" sz="2100" dirty="0"/>
          </a:p>
          <a:p>
            <a:pPr algn="just"/>
            <a:endParaRPr lang="en-US" altLang="en-US" sz="2100" dirty="0"/>
          </a:p>
          <a:p>
            <a:endParaRPr lang="en-US" altLang="en-US" sz="2100" dirty="0"/>
          </a:p>
        </p:txBody>
      </p:sp>
    </p:spTree>
    <p:extLst>
      <p:ext uri="{BB962C8B-B14F-4D97-AF65-F5344CB8AC3E}">
        <p14:creationId xmlns:p14="http://schemas.microsoft.com/office/powerpoint/2010/main" val="42035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5483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4376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4383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6" y="548365"/>
            <a:ext cx="1132598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7" y="605721"/>
            <a:ext cx="5010533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dirty="0">
                <a:solidFill>
                  <a:srgbClr val="152B64"/>
                </a:solidFill>
              </a:rPr>
              <a:t>SAMSUN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455679" y="1811974"/>
            <a:ext cx="5493077" cy="415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altLang="en-US" sz="2400" dirty="0">
                <a:latin typeface="+mn-lt"/>
              </a:rPr>
              <a:t>Samsun is one of the four cities in Turkey which has a consolidated transport infrastructure</a:t>
            </a:r>
            <a:r>
              <a:rPr lang="tr-TR" altLang="en-US" sz="2400" dirty="0">
                <a:latin typeface="+mn-lt"/>
              </a:rPr>
              <a:t>: </a:t>
            </a:r>
            <a:r>
              <a:rPr lang="tr-TR" altLang="en-US" sz="2400" dirty="0" err="1">
                <a:latin typeface="+mn-lt"/>
              </a:rPr>
              <a:t>airway</a:t>
            </a:r>
            <a:r>
              <a:rPr lang="tr-TR" altLang="en-US" sz="2400" dirty="0">
                <a:latin typeface="+mn-lt"/>
              </a:rPr>
              <a:t>, </a:t>
            </a:r>
            <a:r>
              <a:rPr lang="tr-TR" altLang="en-US" sz="2400" dirty="0" err="1">
                <a:latin typeface="+mn-lt"/>
              </a:rPr>
              <a:t>railway</a:t>
            </a:r>
            <a:r>
              <a:rPr lang="tr-TR" altLang="en-US" sz="2400" dirty="0">
                <a:latin typeface="+mn-lt"/>
              </a:rPr>
              <a:t>, </a:t>
            </a:r>
            <a:r>
              <a:rPr lang="tr-TR" altLang="en-US" sz="2400" dirty="0" err="1">
                <a:latin typeface="+mn-lt"/>
              </a:rPr>
              <a:t>overland</a:t>
            </a:r>
            <a:r>
              <a:rPr lang="tr-TR" altLang="en-US" sz="2400" dirty="0">
                <a:latin typeface="+mn-lt"/>
              </a:rPr>
              <a:t> </a:t>
            </a:r>
            <a:r>
              <a:rPr lang="tr-TR" altLang="en-US" sz="2400" dirty="0" err="1">
                <a:latin typeface="+mn-lt"/>
              </a:rPr>
              <a:t>route</a:t>
            </a:r>
            <a:r>
              <a:rPr lang="tr-TR" altLang="en-US" sz="2400" dirty="0">
                <a:latin typeface="+mn-lt"/>
              </a:rPr>
              <a:t> </a:t>
            </a:r>
            <a:r>
              <a:rPr lang="tr-TR" altLang="en-US" sz="2400" dirty="0" err="1">
                <a:latin typeface="+mn-lt"/>
              </a:rPr>
              <a:t>and</a:t>
            </a:r>
            <a:r>
              <a:rPr lang="tr-TR" altLang="en-US" sz="2400" dirty="0">
                <a:latin typeface="+mn-lt"/>
              </a:rPr>
              <a:t> </a:t>
            </a:r>
            <a:r>
              <a:rPr lang="tr-TR" altLang="en-US" sz="2400" dirty="0" err="1">
                <a:latin typeface="+mn-lt"/>
              </a:rPr>
              <a:t>sea</a:t>
            </a:r>
            <a:r>
              <a:rPr lang="tr-TR" altLang="en-US" sz="2400" dirty="0">
                <a:latin typeface="+mn-lt"/>
              </a:rPr>
              <a:t> </a:t>
            </a:r>
            <a:r>
              <a:rPr lang="tr-TR" altLang="en-US" sz="2400" dirty="0" err="1">
                <a:latin typeface="+mn-lt"/>
              </a:rPr>
              <a:t>route</a:t>
            </a:r>
            <a:r>
              <a:rPr lang="tr-TR" altLang="en-US" sz="2400" dirty="0">
                <a:latin typeface="+mn-lt"/>
              </a:rPr>
              <a:t>. </a:t>
            </a:r>
          </a:p>
          <a:p>
            <a:pPr algn="just"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tr-TR" altLang="en-US" sz="2400" dirty="0">
              <a:latin typeface="+mn-lt"/>
            </a:endParaRPr>
          </a:p>
          <a:p>
            <a:pPr algn="just"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tr-TR" altLang="en-US" sz="24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t is an energy</a:t>
            </a:r>
            <a:r>
              <a:rPr lang="tr-TR" altLang="en-US" sz="2400" dirty="0">
                <a:latin typeface="+mn-lt"/>
              </a:rPr>
              <a:t> (</a:t>
            </a:r>
            <a:r>
              <a:rPr lang="tr-TR" altLang="en-US" sz="2400" dirty="0" err="1">
                <a:latin typeface="+mn-lt"/>
              </a:rPr>
              <a:t>natural</a:t>
            </a:r>
            <a:r>
              <a:rPr lang="tr-TR" altLang="en-US" sz="2400" dirty="0">
                <a:latin typeface="+mn-lt"/>
              </a:rPr>
              <a:t> </a:t>
            </a:r>
            <a:r>
              <a:rPr lang="tr-TR" altLang="en-US" sz="2400" dirty="0" err="1">
                <a:latin typeface="+mn-lt"/>
              </a:rPr>
              <a:t>gas</a:t>
            </a:r>
            <a:r>
              <a:rPr lang="tr-TR" altLang="en-US" sz="2400" dirty="0">
                <a:latin typeface="+mn-lt"/>
              </a:rPr>
              <a:t>)</a:t>
            </a:r>
            <a:r>
              <a:rPr lang="en-US" altLang="en-US" sz="2400" dirty="0">
                <a:latin typeface="+mn-lt"/>
              </a:rPr>
              <a:t> station</a:t>
            </a:r>
            <a:r>
              <a:rPr lang="tr-TR" altLang="en-US" sz="2400" dirty="0">
                <a:latin typeface="+mn-lt"/>
              </a:rPr>
              <a:t>: </a:t>
            </a:r>
            <a:r>
              <a:rPr lang="en-US" altLang="en-US" sz="2400" dirty="0">
                <a:latin typeface="+mn-lt"/>
              </a:rPr>
              <a:t>Blue Stream Natural Gas Pipeline and Samsun Ceyhan Oil Pipeline </a:t>
            </a:r>
            <a:endParaRPr lang="tr-TR" altLang="en-US" sz="2400" dirty="0">
              <a:latin typeface="+mn-lt"/>
            </a:endParaRPr>
          </a:p>
          <a:p>
            <a:pPr algn="just"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en-US" altLang="en-US" sz="21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en-US" altLang="en-US" sz="2100" dirty="0">
              <a:latin typeface="Arial" charset="0"/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612" y="1811973"/>
            <a:ext cx="2724401" cy="171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:\Users\ASUS\Desktop\samsun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r="8591"/>
          <a:stretch>
            <a:fillRect/>
          </a:stretch>
        </p:blipFill>
        <p:spPr bwMode="auto">
          <a:xfrm>
            <a:off x="623613" y="3603700"/>
            <a:ext cx="2724401" cy="1861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El İle Girdi 9"/>
          <p:cNvSpPr/>
          <p:nvPr/>
        </p:nvSpPr>
        <p:spPr>
          <a:xfrm rot="16200000">
            <a:off x="1419308" y="2022080"/>
            <a:ext cx="4675367" cy="234663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8" name="Dikdörtgen 7"/>
          <p:cNvSpPr/>
          <p:nvPr/>
        </p:nvSpPr>
        <p:spPr>
          <a:xfrm>
            <a:off x="885187" y="637265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526519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527233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6" y="637265"/>
            <a:ext cx="1132598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7" y="681921"/>
            <a:ext cx="5010533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dirty="0">
                <a:solidFill>
                  <a:srgbClr val="152B64"/>
                </a:solidFill>
              </a:rPr>
              <a:t>SAMSUN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583497" y="1791564"/>
            <a:ext cx="5261345" cy="435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Clr>
                <a:srgbClr val="312783"/>
              </a:buClr>
              <a:buSzPct val="70000"/>
              <a:buFont typeface="Wingdings" pitchFamily="2" charset="2"/>
              <a:buChar char="l"/>
            </a:pPr>
            <a:r>
              <a:rPr lang="en-US" altLang="en-US" sz="2100" dirty="0">
                <a:latin typeface="+mn-lt"/>
              </a:rPr>
              <a:t>Samsun is also an important agricultural cent</a:t>
            </a:r>
            <a:r>
              <a:rPr lang="tr-TR" altLang="en-US" sz="2100" dirty="0">
                <a:latin typeface="+mn-lt"/>
              </a:rPr>
              <a:t>re</a:t>
            </a:r>
            <a:r>
              <a:rPr lang="en-US" altLang="en-US" sz="2100" dirty="0">
                <a:latin typeface="+mn-lt"/>
              </a:rPr>
              <a:t> with its fertile </a:t>
            </a:r>
            <a:r>
              <a:rPr lang="en-US" altLang="en-US" sz="2100" dirty="0" err="1">
                <a:latin typeface="+mn-lt"/>
              </a:rPr>
              <a:t>Bafra</a:t>
            </a:r>
            <a:r>
              <a:rPr lang="en-US" altLang="en-US" sz="2100" dirty="0">
                <a:latin typeface="+mn-lt"/>
              </a:rPr>
              <a:t> and </a:t>
            </a:r>
            <a:r>
              <a:rPr lang="en-US" altLang="en-US" sz="2100" dirty="0" err="1">
                <a:latin typeface="+mn-lt"/>
              </a:rPr>
              <a:t>Çarşamba</a:t>
            </a:r>
            <a:r>
              <a:rPr lang="en-US" altLang="en-US" sz="2100" dirty="0">
                <a:latin typeface="+mn-lt"/>
              </a:rPr>
              <a:t> Plat</a:t>
            </a:r>
            <a:r>
              <a:rPr lang="tr-TR" altLang="en-US" sz="2100" dirty="0" err="1">
                <a:latin typeface="+mn-lt"/>
              </a:rPr>
              <a:t>eaus</a:t>
            </a:r>
            <a:r>
              <a:rPr lang="en-US" altLang="en-US" sz="2100" dirty="0">
                <a:latin typeface="+mn-lt"/>
              </a:rPr>
              <a:t> and </a:t>
            </a:r>
            <a:r>
              <a:rPr lang="tr-TR" altLang="en-US" sz="2100" dirty="0" err="1">
                <a:latin typeface="+mn-lt"/>
              </a:rPr>
              <a:t>the</a:t>
            </a:r>
            <a:r>
              <a:rPr lang="tr-TR" altLang="en-US" sz="2100" dirty="0">
                <a:latin typeface="+mn-lt"/>
              </a:rPr>
              <a:t> 2 </a:t>
            </a:r>
            <a:r>
              <a:rPr lang="tr-TR" altLang="en-US" sz="2100" dirty="0" err="1">
                <a:latin typeface="+mn-lt"/>
              </a:rPr>
              <a:t>Rivers</a:t>
            </a:r>
            <a:r>
              <a:rPr lang="tr-TR" altLang="en-US" sz="2100" dirty="0">
                <a:latin typeface="+mn-lt"/>
              </a:rPr>
              <a:t> </a:t>
            </a:r>
            <a:r>
              <a:rPr lang="en-US" altLang="en-US" sz="2100" b="1" dirty="0" err="1">
                <a:latin typeface="+mn-lt"/>
              </a:rPr>
              <a:t>Yeşilırmak</a:t>
            </a:r>
            <a:r>
              <a:rPr lang="en-US" altLang="en-US" sz="2100" dirty="0">
                <a:latin typeface="+mn-lt"/>
              </a:rPr>
              <a:t> and </a:t>
            </a:r>
            <a:r>
              <a:rPr lang="en-US" altLang="en-US" sz="2100" dirty="0" err="1">
                <a:latin typeface="+mn-lt"/>
              </a:rPr>
              <a:t>Kı</a:t>
            </a:r>
            <a:r>
              <a:rPr lang="en-US" altLang="en-US" sz="2100" b="1" dirty="0" err="1">
                <a:latin typeface="+mn-lt"/>
              </a:rPr>
              <a:t>zılırmak</a:t>
            </a:r>
            <a:r>
              <a:rPr lang="en-US" altLang="en-US" sz="2100" b="1" dirty="0">
                <a:latin typeface="+mn-lt"/>
              </a:rPr>
              <a:t>. </a:t>
            </a:r>
            <a:endParaRPr lang="tr-TR" altLang="en-US" sz="2100" b="1" dirty="0">
              <a:latin typeface="+mn-lt"/>
            </a:endParaRPr>
          </a:p>
          <a:p>
            <a:pPr algn="just" eaLnBrk="1" hangingPunct="1">
              <a:lnSpc>
                <a:spcPct val="90000"/>
              </a:lnSpc>
              <a:buClr>
                <a:srgbClr val="312783"/>
              </a:buClr>
              <a:buSzPct val="70000"/>
              <a:buFont typeface="Wingdings" pitchFamily="2" charset="2"/>
              <a:buChar char="l"/>
            </a:pPr>
            <a:endParaRPr lang="tr-TR" altLang="en-US" sz="2100" b="1" dirty="0">
              <a:latin typeface="+mn-lt"/>
            </a:endParaRPr>
          </a:p>
          <a:p>
            <a:pPr algn="just" eaLnBrk="1" hangingPunct="1">
              <a:lnSpc>
                <a:spcPct val="90000"/>
              </a:lnSpc>
              <a:buClr>
                <a:srgbClr val="312783"/>
              </a:buClr>
              <a:buSzPct val="70000"/>
              <a:buFont typeface="Wingdings" pitchFamily="2" charset="2"/>
              <a:buChar char="l"/>
            </a:pPr>
            <a:r>
              <a:rPr lang="en-US" altLang="en-US" sz="2100" dirty="0">
                <a:latin typeface="+mn-lt"/>
              </a:rPr>
              <a:t>Primarily tobacco,</a:t>
            </a:r>
            <a:r>
              <a:rPr lang="tr-TR" altLang="en-US" sz="2100" dirty="0">
                <a:latin typeface="+mn-lt"/>
              </a:rPr>
              <a:t> </a:t>
            </a:r>
            <a:r>
              <a:rPr lang="tr-TR" altLang="en-US" sz="2100" dirty="0" err="1">
                <a:latin typeface="+mn-lt"/>
              </a:rPr>
              <a:t>hazelnuts</a:t>
            </a:r>
            <a:r>
              <a:rPr lang="tr-TR" altLang="en-US" sz="2100" dirty="0">
                <a:latin typeface="+mn-lt"/>
              </a:rPr>
              <a:t>,</a:t>
            </a:r>
            <a:r>
              <a:rPr lang="en-US" altLang="en-US" sz="2100" dirty="0">
                <a:latin typeface="+mn-lt"/>
              </a:rPr>
              <a:t> wheat, rice, sugar beet, corn, </a:t>
            </a:r>
            <a:r>
              <a:rPr lang="tr-TR" altLang="en-US" sz="2100" dirty="0" err="1">
                <a:latin typeface="+mn-lt"/>
              </a:rPr>
              <a:t>other</a:t>
            </a:r>
            <a:r>
              <a:rPr lang="tr-TR" altLang="en-US" sz="2100" dirty="0">
                <a:latin typeface="+mn-lt"/>
              </a:rPr>
              <a:t> </a:t>
            </a:r>
            <a:r>
              <a:rPr lang="en-US" altLang="en-US" sz="2100" dirty="0">
                <a:latin typeface="+mn-lt"/>
              </a:rPr>
              <a:t>nut</a:t>
            </a:r>
            <a:r>
              <a:rPr lang="tr-TR" altLang="en-US" sz="2100" dirty="0">
                <a:latin typeface="+mn-lt"/>
              </a:rPr>
              <a:t>s</a:t>
            </a:r>
            <a:r>
              <a:rPr lang="en-US" altLang="en-US" sz="2100" dirty="0">
                <a:latin typeface="+mn-lt"/>
              </a:rPr>
              <a:t>, sunflower, fruits and vegetables and various kinds of agricultural goods are grown in </a:t>
            </a:r>
            <a:r>
              <a:rPr lang="tr-TR" altLang="en-US" sz="2100" dirty="0" err="1">
                <a:latin typeface="+mn-lt"/>
              </a:rPr>
              <a:t>these</a:t>
            </a:r>
            <a:r>
              <a:rPr lang="en-US" altLang="en-US" sz="2100" dirty="0">
                <a:latin typeface="+mn-lt"/>
              </a:rPr>
              <a:t> lands.</a:t>
            </a:r>
          </a:p>
          <a:p>
            <a:pPr eaLnBrk="1" hangingPunct="1">
              <a:lnSpc>
                <a:spcPct val="90000"/>
              </a:lnSpc>
              <a:buClr>
                <a:srgbClr val="B32C16"/>
              </a:buClr>
              <a:buSzPct val="70000"/>
              <a:buFont typeface="Wingdings" pitchFamily="2" charset="2"/>
              <a:buNone/>
            </a:pPr>
            <a:endParaRPr lang="en-US" altLang="en-US" sz="1950" dirty="0">
              <a:solidFill>
                <a:srgbClr val="FF965C"/>
              </a:solidFill>
              <a:latin typeface="Arial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422" y="1412205"/>
            <a:ext cx="3225637" cy="194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C:\Users\ASUS\Desktop\65 samsu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6" y="3551464"/>
            <a:ext cx="3267003" cy="2255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885187" y="583741"/>
            <a:ext cx="1590824" cy="423863"/>
          </a:xfrm>
          <a:prstGeom prst="rect">
            <a:avLst/>
          </a:prstGeom>
          <a:solidFill>
            <a:srgbClr val="FCD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9" name="Dikdörtgen 8"/>
          <p:cNvSpPr/>
          <p:nvPr/>
        </p:nvSpPr>
        <p:spPr>
          <a:xfrm>
            <a:off x="0" y="472995"/>
            <a:ext cx="482510" cy="4214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0" name="Akış Çizelgesi: El İle Girdi 4"/>
          <p:cNvSpPr/>
          <p:nvPr/>
        </p:nvSpPr>
        <p:spPr>
          <a:xfrm>
            <a:off x="470970" y="473709"/>
            <a:ext cx="432704" cy="5339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64"/>
              <a:gd name="connsiteY0" fmla="*/ 200 h 10000"/>
              <a:gd name="connsiteX1" fmla="*/ 10064 w 10064"/>
              <a:gd name="connsiteY1" fmla="*/ 0 h 10000"/>
              <a:gd name="connsiteX2" fmla="*/ 10064 w 10064"/>
              <a:gd name="connsiteY2" fmla="*/ 10000 h 10000"/>
              <a:gd name="connsiteX3" fmla="*/ 64 w 10064"/>
              <a:gd name="connsiteY3" fmla="*/ 10000 h 10000"/>
              <a:gd name="connsiteX4" fmla="*/ 0 w 10064"/>
              <a:gd name="connsiteY4" fmla="*/ 200 h 10000"/>
              <a:gd name="connsiteX0" fmla="*/ 6 w 10070"/>
              <a:gd name="connsiteY0" fmla="*/ 200 h 10000"/>
              <a:gd name="connsiteX1" fmla="*/ 10070 w 10070"/>
              <a:gd name="connsiteY1" fmla="*/ 0 h 10000"/>
              <a:gd name="connsiteX2" fmla="*/ 10070 w 10070"/>
              <a:gd name="connsiteY2" fmla="*/ 10000 h 10000"/>
              <a:gd name="connsiteX3" fmla="*/ 6 w 10070"/>
              <a:gd name="connsiteY3" fmla="*/ 7300 h 10000"/>
              <a:gd name="connsiteX4" fmla="*/ 6 w 10070"/>
              <a:gd name="connsiteY4" fmla="*/ 200 h 10000"/>
              <a:gd name="connsiteX0" fmla="*/ 56 w 10120"/>
              <a:gd name="connsiteY0" fmla="*/ 200 h 10000"/>
              <a:gd name="connsiteX1" fmla="*/ 10120 w 10120"/>
              <a:gd name="connsiteY1" fmla="*/ 0 h 10000"/>
              <a:gd name="connsiteX2" fmla="*/ 10120 w 10120"/>
              <a:gd name="connsiteY2" fmla="*/ 10000 h 10000"/>
              <a:gd name="connsiteX3" fmla="*/ 3 w 10120"/>
              <a:gd name="connsiteY3" fmla="*/ 7467 h 10000"/>
              <a:gd name="connsiteX4" fmla="*/ 56 w 10120"/>
              <a:gd name="connsiteY4" fmla="*/ 200 h 10000"/>
              <a:gd name="connsiteX0" fmla="*/ 56 w 10120"/>
              <a:gd name="connsiteY0" fmla="*/ 0 h 9800"/>
              <a:gd name="connsiteX1" fmla="*/ 7587 w 10120"/>
              <a:gd name="connsiteY1" fmla="*/ 1592 h 9800"/>
              <a:gd name="connsiteX2" fmla="*/ 10120 w 10120"/>
              <a:gd name="connsiteY2" fmla="*/ 9800 h 9800"/>
              <a:gd name="connsiteX3" fmla="*/ 3 w 10120"/>
              <a:gd name="connsiteY3" fmla="*/ 7267 h 9800"/>
              <a:gd name="connsiteX4" fmla="*/ 56 w 10120"/>
              <a:gd name="connsiteY4" fmla="*/ 0 h 9800"/>
              <a:gd name="connsiteX0" fmla="*/ 55 w 7549"/>
              <a:gd name="connsiteY0" fmla="*/ 0 h 10298"/>
              <a:gd name="connsiteX1" fmla="*/ 7497 w 7549"/>
              <a:gd name="connsiteY1" fmla="*/ 1624 h 10298"/>
              <a:gd name="connsiteX2" fmla="*/ 7549 w 7549"/>
              <a:gd name="connsiteY2" fmla="*/ 10298 h 10298"/>
              <a:gd name="connsiteX3" fmla="*/ 3 w 7549"/>
              <a:gd name="connsiteY3" fmla="*/ 7415 h 10298"/>
              <a:gd name="connsiteX4" fmla="*/ 55 w 7549"/>
              <a:gd name="connsiteY4" fmla="*/ 0 h 10298"/>
              <a:gd name="connsiteX0" fmla="*/ 73 w 10000"/>
              <a:gd name="connsiteY0" fmla="*/ 0 h 9298"/>
              <a:gd name="connsiteX1" fmla="*/ 9931 w 10000"/>
              <a:gd name="connsiteY1" fmla="*/ 1577 h 9298"/>
              <a:gd name="connsiteX2" fmla="*/ 10000 w 10000"/>
              <a:gd name="connsiteY2" fmla="*/ 9298 h 9298"/>
              <a:gd name="connsiteX3" fmla="*/ 4 w 10000"/>
              <a:gd name="connsiteY3" fmla="*/ 7200 h 9298"/>
              <a:gd name="connsiteX4" fmla="*/ 73 w 10000"/>
              <a:gd name="connsiteY4" fmla="*/ 0 h 9298"/>
              <a:gd name="connsiteX0" fmla="*/ 73 w 9937"/>
              <a:gd name="connsiteY0" fmla="*/ 0 h 10000"/>
              <a:gd name="connsiteX1" fmla="*/ 9931 w 9937"/>
              <a:gd name="connsiteY1" fmla="*/ 1696 h 10000"/>
              <a:gd name="connsiteX2" fmla="*/ 9930 w 9937"/>
              <a:gd name="connsiteY2" fmla="*/ 10000 h 10000"/>
              <a:gd name="connsiteX3" fmla="*/ 4 w 9937"/>
              <a:gd name="connsiteY3" fmla="*/ 7744 h 10000"/>
              <a:gd name="connsiteX4" fmla="*/ 73 w 9937"/>
              <a:gd name="connsiteY4" fmla="*/ 0 h 10000"/>
              <a:gd name="connsiteX0" fmla="*/ 73 w 9994"/>
              <a:gd name="connsiteY0" fmla="*/ 0 h 9956"/>
              <a:gd name="connsiteX1" fmla="*/ 9994 w 9994"/>
              <a:gd name="connsiteY1" fmla="*/ 1696 h 9956"/>
              <a:gd name="connsiteX2" fmla="*/ 9150 w 9994"/>
              <a:gd name="connsiteY2" fmla="*/ 9956 h 9956"/>
              <a:gd name="connsiteX3" fmla="*/ 4 w 9994"/>
              <a:gd name="connsiteY3" fmla="*/ 7744 h 9956"/>
              <a:gd name="connsiteX4" fmla="*/ 73 w 9994"/>
              <a:gd name="connsiteY4" fmla="*/ 0 h 9956"/>
              <a:gd name="connsiteX0" fmla="*/ 73 w 9229"/>
              <a:gd name="connsiteY0" fmla="*/ 0 h 10000"/>
              <a:gd name="connsiteX1" fmla="*/ 9227 w 9229"/>
              <a:gd name="connsiteY1" fmla="*/ 1792 h 10000"/>
              <a:gd name="connsiteX2" fmla="*/ 9155 w 9229"/>
              <a:gd name="connsiteY2" fmla="*/ 10000 h 10000"/>
              <a:gd name="connsiteX3" fmla="*/ 4 w 9229"/>
              <a:gd name="connsiteY3" fmla="*/ 7778 h 10000"/>
              <a:gd name="connsiteX4" fmla="*/ 73 w 9229"/>
              <a:gd name="connsiteY4" fmla="*/ 0 h 10000"/>
              <a:gd name="connsiteX0" fmla="*/ 116 w 10038"/>
              <a:gd name="connsiteY0" fmla="*/ 0 h 10000"/>
              <a:gd name="connsiteX1" fmla="*/ 10035 w 10038"/>
              <a:gd name="connsiteY1" fmla="*/ 1792 h 10000"/>
              <a:gd name="connsiteX2" fmla="*/ 9957 w 10038"/>
              <a:gd name="connsiteY2" fmla="*/ 10000 h 10000"/>
              <a:gd name="connsiteX3" fmla="*/ 3 w 10038"/>
              <a:gd name="connsiteY3" fmla="*/ 7823 h 10000"/>
              <a:gd name="connsiteX4" fmla="*/ 116 w 10038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1792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26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126"/>
              <a:gd name="connsiteY0" fmla="*/ 0 h 10000"/>
              <a:gd name="connsiteX1" fmla="*/ 10035 w 10126"/>
              <a:gd name="connsiteY1" fmla="*/ 2093 h 10000"/>
              <a:gd name="connsiteX2" fmla="*/ 10126 w 10126"/>
              <a:gd name="connsiteY2" fmla="*/ 10000 h 10000"/>
              <a:gd name="connsiteX3" fmla="*/ 3 w 10126"/>
              <a:gd name="connsiteY3" fmla="*/ 7823 h 10000"/>
              <a:gd name="connsiteX4" fmla="*/ 116 w 10126"/>
              <a:gd name="connsiteY4" fmla="*/ 0 h 10000"/>
              <a:gd name="connsiteX0" fmla="*/ 116 w 10248"/>
              <a:gd name="connsiteY0" fmla="*/ 0 h 10000"/>
              <a:gd name="connsiteX1" fmla="*/ 10246 w 10248"/>
              <a:gd name="connsiteY1" fmla="*/ 2160 h 10000"/>
              <a:gd name="connsiteX2" fmla="*/ 10126 w 10248"/>
              <a:gd name="connsiteY2" fmla="*/ 10000 h 10000"/>
              <a:gd name="connsiteX3" fmla="*/ 3 w 10248"/>
              <a:gd name="connsiteY3" fmla="*/ 7823 h 10000"/>
              <a:gd name="connsiteX4" fmla="*/ 116 w 1024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" h="10000">
                <a:moveTo>
                  <a:pt x="116" y="0"/>
                </a:moveTo>
                <a:lnTo>
                  <a:pt x="10246" y="2160"/>
                </a:lnTo>
                <a:cubicBezTo>
                  <a:pt x="10271" y="5193"/>
                  <a:pt x="10101" y="6968"/>
                  <a:pt x="10126" y="10000"/>
                </a:cubicBezTo>
                <a:lnTo>
                  <a:pt x="3" y="7823"/>
                </a:lnTo>
                <a:cubicBezTo>
                  <a:pt x="-27" y="4327"/>
                  <a:pt x="148" y="3497"/>
                  <a:pt x="116" y="0"/>
                </a:cubicBezTo>
                <a:close/>
              </a:path>
            </a:pathLst>
          </a:custGeom>
          <a:solidFill>
            <a:srgbClr val="CF9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1" name="Dikdörtgen 5"/>
          <p:cNvSpPr/>
          <p:nvPr/>
        </p:nvSpPr>
        <p:spPr>
          <a:xfrm>
            <a:off x="2112706" y="583741"/>
            <a:ext cx="1132598" cy="423863"/>
          </a:xfrm>
          <a:custGeom>
            <a:avLst/>
            <a:gdLst>
              <a:gd name="connsiteX0" fmla="*/ 0 w 2987222"/>
              <a:gd name="connsiteY0" fmla="*/ 0 h 561975"/>
              <a:gd name="connsiteX1" fmla="*/ 2987222 w 2987222"/>
              <a:gd name="connsiteY1" fmla="*/ 0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87222 w 2987222"/>
              <a:gd name="connsiteY2" fmla="*/ 561975 h 561975"/>
              <a:gd name="connsiteX3" fmla="*/ 0 w 2987222"/>
              <a:gd name="connsiteY3" fmla="*/ 561975 h 561975"/>
              <a:gd name="connsiteX4" fmla="*/ 0 w 2987222"/>
              <a:gd name="connsiteY4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920230 w 2987222"/>
              <a:gd name="connsiteY2" fmla="*/ 20614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987222"/>
              <a:gd name="connsiteY0" fmla="*/ 0 h 561975"/>
              <a:gd name="connsiteX1" fmla="*/ 2596697 w 2987222"/>
              <a:gd name="connsiteY1" fmla="*/ 15875 h 561975"/>
              <a:gd name="connsiteX2" fmla="*/ 2420168 w 2987222"/>
              <a:gd name="connsiteY2" fmla="*/ 296839 h 561975"/>
              <a:gd name="connsiteX3" fmla="*/ 2987222 w 2987222"/>
              <a:gd name="connsiteY3" fmla="*/ 561975 h 561975"/>
              <a:gd name="connsiteX4" fmla="*/ 0 w 2987222"/>
              <a:gd name="connsiteY4" fmla="*/ 561975 h 561975"/>
              <a:gd name="connsiteX5" fmla="*/ 0 w 2987222"/>
              <a:gd name="connsiteY5" fmla="*/ 0 h 561975"/>
              <a:gd name="connsiteX0" fmla="*/ 0 w 2653847"/>
              <a:gd name="connsiteY0" fmla="*/ 0 h 561975"/>
              <a:gd name="connsiteX1" fmla="*/ 2596697 w 2653847"/>
              <a:gd name="connsiteY1" fmla="*/ 15875 h 561975"/>
              <a:gd name="connsiteX2" fmla="*/ 2420168 w 2653847"/>
              <a:gd name="connsiteY2" fmla="*/ 296839 h 561975"/>
              <a:gd name="connsiteX3" fmla="*/ 2653847 w 2653847"/>
              <a:gd name="connsiteY3" fmla="*/ 557213 h 561975"/>
              <a:gd name="connsiteX4" fmla="*/ 0 w 2653847"/>
              <a:gd name="connsiteY4" fmla="*/ 561975 h 561975"/>
              <a:gd name="connsiteX5" fmla="*/ 0 w 2653847"/>
              <a:gd name="connsiteY5" fmla="*/ 0 h 561975"/>
              <a:gd name="connsiteX0" fmla="*/ 0 w 2653847"/>
              <a:gd name="connsiteY0" fmla="*/ 3175 h 565150"/>
              <a:gd name="connsiteX1" fmla="*/ 2599078 w 2653847"/>
              <a:gd name="connsiteY1" fmla="*/ 0 h 565150"/>
              <a:gd name="connsiteX2" fmla="*/ 2420168 w 2653847"/>
              <a:gd name="connsiteY2" fmla="*/ 300014 h 565150"/>
              <a:gd name="connsiteX3" fmla="*/ 2653847 w 2653847"/>
              <a:gd name="connsiteY3" fmla="*/ 560388 h 565150"/>
              <a:gd name="connsiteX4" fmla="*/ 0 w 2653847"/>
              <a:gd name="connsiteY4" fmla="*/ 565150 h 565150"/>
              <a:gd name="connsiteX5" fmla="*/ 0 w 2653847"/>
              <a:gd name="connsiteY5" fmla="*/ 3175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3847" h="565150">
                <a:moveTo>
                  <a:pt x="0" y="3175"/>
                </a:moveTo>
                <a:lnTo>
                  <a:pt x="2599078" y="0"/>
                </a:lnTo>
                <a:cubicBezTo>
                  <a:pt x="2605322" y="11105"/>
                  <a:pt x="2413924" y="288909"/>
                  <a:pt x="2420168" y="300014"/>
                </a:cubicBezTo>
                <a:lnTo>
                  <a:pt x="2653847" y="560388"/>
                </a:lnTo>
                <a:lnTo>
                  <a:pt x="0" y="565150"/>
                </a:lnTo>
                <a:lnTo>
                  <a:pt x="0" y="31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885187" y="603448"/>
            <a:ext cx="5010533" cy="456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dirty="0">
                <a:solidFill>
                  <a:srgbClr val="152B64"/>
                </a:solidFill>
              </a:rPr>
              <a:t>SAMSUN</a:t>
            </a:r>
            <a:endParaRPr lang="en-US" sz="3000" b="1" dirty="0">
              <a:solidFill>
                <a:srgbClr val="152B64"/>
              </a:solidFill>
            </a:endParaRPr>
          </a:p>
        </p:txBody>
      </p:sp>
      <p:pic>
        <p:nvPicPr>
          <p:cNvPr id="295" name="Resim 294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9"/>
          <a:stretch/>
        </p:blipFill>
        <p:spPr>
          <a:xfrm>
            <a:off x="3583498" y="3028743"/>
            <a:ext cx="1019681" cy="307336"/>
          </a:xfrm>
          <a:prstGeom prst="rect">
            <a:avLst/>
          </a:prstGeom>
        </p:spPr>
      </p:pic>
      <p:sp>
        <p:nvSpPr>
          <p:cNvPr id="13" name="2 İçerik Yer Tutucusu"/>
          <p:cNvSpPr txBox="1">
            <a:spLocks/>
          </p:cNvSpPr>
          <p:nvPr/>
        </p:nvSpPr>
        <p:spPr>
          <a:xfrm>
            <a:off x="4003554" y="2028941"/>
            <a:ext cx="4711643" cy="44172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altLang="en-US" sz="1950" dirty="0">
              <a:latin typeface="Arial" charset="0"/>
            </a:endParaRPr>
          </a:p>
          <a:p>
            <a:pPr algn="ctr"/>
            <a:r>
              <a:rPr lang="en-US" altLang="en-US" sz="2100" dirty="0"/>
              <a:t>The </a:t>
            </a:r>
            <a:r>
              <a:rPr lang="tr-TR" altLang="en-US" sz="2100" dirty="0"/>
              <a:t>Kızılırmak D</a:t>
            </a:r>
            <a:r>
              <a:rPr lang="en-US" altLang="en-US" sz="2100" dirty="0" err="1"/>
              <a:t>elta</a:t>
            </a:r>
            <a:r>
              <a:rPr lang="en-US" altLang="en-US" sz="2100" dirty="0"/>
              <a:t> is</a:t>
            </a:r>
            <a:r>
              <a:rPr lang="tr-TR" altLang="en-US" sz="2100" dirty="0"/>
              <a:t> </a:t>
            </a:r>
            <a:r>
              <a:rPr lang="en-US" altLang="en-US" sz="2100" dirty="0"/>
              <a:t>considered to be one of the most important bird wildlife habitat</a:t>
            </a:r>
            <a:r>
              <a:rPr lang="tr-TR" altLang="en-US" sz="2100" dirty="0"/>
              <a:t>s (</a:t>
            </a:r>
            <a:r>
              <a:rPr lang="tr-TR" altLang="en-US" sz="2100" b="1" dirty="0"/>
              <a:t>352 </a:t>
            </a:r>
            <a:r>
              <a:rPr lang="tr-TR" altLang="en-US" sz="2100" b="1" dirty="0" err="1"/>
              <a:t>bird</a:t>
            </a:r>
            <a:r>
              <a:rPr lang="tr-TR" altLang="en-US" sz="2100" b="1" dirty="0"/>
              <a:t> </a:t>
            </a:r>
            <a:r>
              <a:rPr lang="tr-TR" altLang="en-US" sz="2100" b="1" dirty="0" err="1"/>
              <a:t>species</a:t>
            </a:r>
            <a:r>
              <a:rPr lang="tr-TR" altLang="en-US" sz="2100" dirty="0"/>
              <a:t>)</a:t>
            </a:r>
            <a:r>
              <a:rPr lang="en-US" altLang="en-US" sz="2100" dirty="0"/>
              <a:t> in the world. </a:t>
            </a:r>
            <a:endParaRPr lang="tr-TR" altLang="en-US" sz="2100" dirty="0"/>
          </a:p>
        </p:txBody>
      </p:sp>
      <p:pic>
        <p:nvPicPr>
          <p:cNvPr id="16" name="Picture 10" descr="C:\Users\ASUS\Desktop\WI5O05V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b="7211"/>
          <a:stretch>
            <a:fillRect/>
          </a:stretch>
        </p:blipFill>
        <p:spPr bwMode="auto">
          <a:xfrm>
            <a:off x="383659" y="1250009"/>
            <a:ext cx="3619895" cy="22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0" y="3578484"/>
            <a:ext cx="3619894" cy="233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2787</TotalTime>
  <Words>837</Words>
  <Application>Microsoft Office PowerPoint</Application>
  <PresentationFormat>Ekran Gösterisi (4:3)</PresentationFormat>
  <Paragraphs>134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4" baseType="lpstr">
      <vt:lpstr>MS PGothic</vt:lpstr>
      <vt:lpstr>Arial</vt:lpstr>
      <vt:lpstr>Arial (Gövde)</vt:lpstr>
      <vt:lpstr>Calibri</vt:lpstr>
      <vt:lpstr>Calibri Light</vt:lpstr>
      <vt:lpstr>Symbol</vt:lpstr>
      <vt:lpstr>Times New Roman</vt:lpstr>
      <vt:lpstr>Wingdings</vt:lpstr>
      <vt:lpstr>Wingdings 2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Msi</dc:creator>
  <cp:lastModifiedBy>Microsoft hesabı</cp:lastModifiedBy>
  <cp:revision>231</cp:revision>
  <dcterms:created xsi:type="dcterms:W3CDTF">2018-03-06T06:48:39Z</dcterms:created>
  <dcterms:modified xsi:type="dcterms:W3CDTF">2025-09-26T09:15:33Z</dcterms:modified>
</cp:coreProperties>
</file>